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aj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30" d="100"/>
          <a:sy n="30" d="100"/>
        </p:scale>
        <p:origin x="126"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Wand" userId="de9b44c55c049659" providerId="LiveId" clId="{F67AB877-C5EE-48C6-9063-3AD63108D792}"/>
    <pc:docChg chg="custSel modSld">
      <pc:chgData name="Mitchell Wand" userId="de9b44c55c049659" providerId="LiveId" clId="{F67AB877-C5EE-48C6-9063-3AD63108D792}" dt="2022-10-06T01:30:19.105" v="53" actId="20577"/>
      <pc:docMkLst>
        <pc:docMk/>
      </pc:docMkLst>
      <pc:sldChg chg="addSp delSp modSp mod">
        <pc:chgData name="Mitchell Wand" userId="de9b44c55c049659" providerId="LiveId" clId="{F67AB877-C5EE-48C6-9063-3AD63108D792}" dt="2022-10-06T01:30:19.105" v="53" actId="20577"/>
        <pc:sldMkLst>
          <pc:docMk/>
          <pc:sldMk cId="0" sldId="259"/>
        </pc:sldMkLst>
        <pc:spChg chg="add mod">
          <ac:chgData name="Mitchell Wand" userId="de9b44c55c049659" providerId="LiveId" clId="{F67AB877-C5EE-48C6-9063-3AD63108D792}" dt="2022-10-06T01:30:11.790" v="52" actId="478"/>
          <ac:spMkLst>
            <pc:docMk/>
            <pc:sldMk cId="0" sldId="259"/>
            <ac:spMk id="3" creationId="{9CD6523B-98DA-58BC-A663-CAFFDAEC7FD6}"/>
          </ac:spMkLst>
        </pc:spChg>
        <pc:spChg chg="mod">
          <ac:chgData name="Mitchell Wand" userId="de9b44c55c049659" providerId="LiveId" clId="{F67AB877-C5EE-48C6-9063-3AD63108D792}" dt="2022-10-06T01:30:19.105" v="53" actId="20577"/>
          <ac:spMkLst>
            <pc:docMk/>
            <pc:sldMk cId="0" sldId="259"/>
            <ac:spMk id="197" creationId="{00000000-0000-0000-0000-000000000000}"/>
          </ac:spMkLst>
        </pc:spChg>
        <pc:spChg chg="del mod">
          <ac:chgData name="Mitchell Wand" userId="de9b44c55c049659" providerId="LiveId" clId="{F67AB877-C5EE-48C6-9063-3AD63108D792}" dt="2022-10-06T01:30:11.790" v="52" actId="478"/>
          <ac:spMkLst>
            <pc:docMk/>
            <pc:sldMk cId="0" sldId="259"/>
            <ac:spMk id="19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1143000" y="685800"/>
            <a:ext cx="4572000" cy="3429000"/>
          </a:xfrm>
          <a:prstGeom prst="rect">
            <a:avLst/>
          </a:prstGeom>
        </p:spPr>
        <p:txBody>
          <a:bodyPr/>
          <a:lstStyle/>
          <a:p>
            <a:endParaRPr/>
          </a:p>
        </p:txBody>
      </p:sp>
      <p:sp>
        <p:nvSpPr>
          <p:cNvPr id="152" name="Shape 15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t>First: some ground rules. What is a distributed system? Most apps that we work with are distributed in some way, at least in the sense that there is some code that runs in a client, and elsewhere on a server. For this and the following lesson, however, we’ll focus primarily on what happens when the server code needs to be distributed across multiple computers, with a network connecting them.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prstGeom prst="rect">
            <a:avLst/>
          </a:prstGeom>
        </p:spPr>
        <p:txBody>
          <a:bodyPr/>
          <a:lstStyle/>
          <a:p>
            <a:endParaRPr/>
          </a:p>
        </p:txBody>
      </p:sp>
      <p:sp>
        <p:nvSpPr>
          <p:cNvPr id="287" name="Shape 287"/>
          <p:cNvSpPr>
            <a:spLocks noGrp="1"/>
          </p:cNvSpPr>
          <p:nvPr>
            <p:ph type="body" sz="quarter" idx="1"/>
          </p:nvPr>
        </p:nvSpPr>
        <p:spPr>
          <a:prstGeom prst="rect">
            <a:avLst/>
          </a:prstGeom>
        </p:spPr>
        <p:txBody>
          <a:bodyPr/>
          <a:lstStyle/>
          <a:p>
            <a:r>
              <a:t>Let’s revisit the distributed systems goals, and see how we can design systems to address them, starting with scale.</a:t>
            </a:r>
          </a:p>
          <a:p>
            <a:endParaRPr/>
          </a:p>
          <a:p>
            <a:r>
              <a:t>Most things are easy to do small: Let’s make a system that lets 5 people run around a 2D map. Great! How do we let 100,000 people run around that same map? Uh-oh. A scalable system is one in which we can scale the resources available to the system up in a way that is hopefully sub-linear to the scale in demand for usage. If our software can’t be distributed over multiple computers, then we are limited in scale to the resources that a single large computer can provide. This is the case for DNS.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p>
            <a:r>
              <a:t>(Read slide)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prstGeom prst="rect">
            <a:avLst/>
          </a:prstGeom>
        </p:spPr>
        <p:txBody>
          <a:bodyPr/>
          <a:lstStyle/>
          <a:p>
            <a:endParaRPr/>
          </a:p>
        </p:txBody>
      </p:sp>
      <p:sp>
        <p:nvSpPr>
          <p:cNvPr id="301" name="Shape 301"/>
          <p:cNvSpPr>
            <a:spLocks noGrp="1"/>
          </p:cNvSpPr>
          <p:nvPr>
            <p:ph type="body" sz="quarter" idx="1"/>
          </p:nvPr>
        </p:nvSpPr>
        <p:spPr>
          <a:prstGeom prst="rect">
            <a:avLst/>
          </a:prstGeom>
        </p:spPr>
        <p:txBody>
          <a:bodyPr/>
          <a:lstStyle/>
          <a:p>
            <a:r>
              <a:t>Performance is measured perhaps by throughput (how much work gets done), but also utilization of resources (are we using an enormous amount of resources to achieve this throughput?)</a:t>
            </a:r>
          </a:p>
          <a:p>
            <a:endParaRPr/>
          </a:p>
          <a:p>
            <a:r>
              <a:t>(response time is latency, will get to that in a minute)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pPr>
              <a:lnSpc>
                <a:spcPct val="117999"/>
              </a:lnSpc>
            </a:pPr>
            <a:r>
              <a:t>Distributed systems can improve throughput through concurrency. If we can create a system that uses more machines to do more work concurrently, then we can satisfy more requests in the same amount of time.</a:t>
            </a:r>
          </a:p>
          <a:p>
            <a:pPr>
              <a:lnSpc>
                <a:spcPct val="117999"/>
              </a:lnSpc>
            </a:pPr>
            <a:br/>
            <a:r>
              <a:t>The figure shows a way to (theoretically) double the throughput of a site like Facebook. Serving a request might require a few different key steps to occur. If we could perform those steps for different requests concurrently, we can increase our throughput.</a:t>
            </a:r>
          </a:p>
          <a:p>
            <a:pPr>
              <a:lnSpc>
                <a:spcPct val="117999"/>
              </a:lnSpc>
            </a:pPr>
            <a:endParaRPr/>
          </a:p>
          <a:p>
            <a:pPr>
              <a:lnSpc>
                <a:spcPct val="117999"/>
              </a:lnSpc>
            </a:pPr>
            <a:r>
              <a:t>Note that it is also worthwhile to note that we could implement the concurrency on a single node. But, eventually we will reach the limitations of how many things can be done at once on a single server - and then we will need to consider distributing the work to multiple nodes.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p>
            <a:r>
              <a:t>Latency captures response time. How long does it take between a user making a request and receiving their response?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noRot="1" noChangeAspect="1"/>
          </p:cNvSpPr>
          <p:nvPr>
            <p:ph type="sldImg"/>
          </p:nvPr>
        </p:nvSpPr>
        <p:spPr>
          <a:prstGeom prst="rect">
            <a:avLst/>
          </a:prstGeom>
        </p:spPr>
        <p:txBody>
          <a:bodyPr/>
          <a:lstStyle/>
          <a:p>
            <a:endParaRPr/>
          </a:p>
        </p:txBody>
      </p:sp>
      <p:sp>
        <p:nvSpPr>
          <p:cNvPr id="370" name="Shape 370"/>
          <p:cNvSpPr>
            <a:spLocks noGrp="1"/>
          </p:cNvSpPr>
          <p:nvPr>
            <p:ph type="body" sz="quarter" idx="1"/>
          </p:nvPr>
        </p:nvSpPr>
        <p:spPr>
          <a:prstGeom prst="rect">
            <a:avLst/>
          </a:prstGeom>
        </p:spPr>
        <p:txBody>
          <a:bodyPr/>
          <a:lstStyle/>
          <a:p>
            <a:r>
              <a:t>In a client/server model, the latency is the time between the client sending a request and receiving a response.</a:t>
            </a:r>
          </a:p>
          <a:p>
            <a:br/>
            <a:r>
              <a:t>How do we end up with latency? It is the sum total of all of the things that have to get done to get a response, including transmitting a request, that request transiting through a network/system, arriving at the destination, being processed, and then the response being sent, transmitted, received, and decoded.</a:t>
            </a:r>
          </a:p>
          <a:p>
            <a:endParaRPr/>
          </a:p>
          <a:p>
            <a:r>
              <a:t>With latency, each step in the pipeline of processing a request adds to the latency. In the example at the bottom of this slide, there are several steps to processing an image. The total latency is the sum of each delay.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prstGeom prst="rect">
            <a:avLst/>
          </a:prstGeom>
        </p:spPr>
        <p:txBody>
          <a:bodyPr/>
          <a:lstStyle/>
          <a:p>
            <a:endParaRPr/>
          </a:p>
        </p:txBody>
      </p:sp>
      <p:sp>
        <p:nvSpPr>
          <p:cNvPr id="375" name="Shape 375"/>
          <p:cNvSpPr>
            <a:spLocks noGrp="1"/>
          </p:cNvSpPr>
          <p:nvPr>
            <p:ph type="body" sz="quarter" idx="1"/>
          </p:nvPr>
        </p:nvSpPr>
        <p:spPr>
          <a:prstGeom prst="rect">
            <a:avLst/>
          </a:prstGeom>
        </p:spPr>
        <p:txBody>
          <a:bodyPr/>
          <a:lstStyle/>
          <a:p>
            <a:r>
              <a:t>(Read slide)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pPr>
              <a:lnSpc>
                <a:spcPct val="117999"/>
              </a:lnSpc>
            </a:pPr>
            <a:r>
              <a:t>Distributed systems have the potential to reduce latency by moving data closer to users, but they also have the potential to increase latency due to the inherent physical limitations of the computer networks that connect them. (Read slide)</a:t>
            </a:r>
          </a:p>
          <a:p>
            <a:pPr>
              <a:lnSpc>
                <a:spcPct val="117999"/>
              </a:lnSpc>
            </a:pPr>
            <a:endParaRPr/>
          </a:p>
          <a:p>
            <a:pPr>
              <a:lnSpc>
                <a:spcPct val="117999"/>
              </a:lnSpc>
            </a:pPr>
            <a:r>
              <a:t>(How did we get to 10cm?)</a:t>
            </a:r>
          </a:p>
          <a:p>
            <a:pPr>
              <a:lnSpc>
                <a:spcPct val="117999"/>
              </a:lnSpc>
            </a:pPr>
            <a:r>
              <a:t>What is the speed of light?</a:t>
            </a:r>
          </a:p>
          <a:p>
            <a:pPr>
              <a:lnSpc>
                <a:spcPct val="117999"/>
              </a:lnSpc>
            </a:pPr>
            <a:r>
              <a:t>~300,000 km/sec</a:t>
            </a:r>
          </a:p>
          <a:p>
            <a:pPr>
              <a:lnSpc>
                <a:spcPct val="117999"/>
              </a:lnSpc>
            </a:pPr>
            <a:r>
              <a:t>How fast does your CPU execute an instruction?</a:t>
            </a:r>
          </a:p>
          <a:p>
            <a:pPr>
              <a:lnSpc>
                <a:spcPct val="117999"/>
              </a:lnSpc>
            </a:pPr>
            <a:r>
              <a:t>0.33 nanoseconds (say, 3Ghz CPU)</a:t>
            </a:r>
          </a:p>
          <a:p>
            <a:pPr>
              <a:lnSpc>
                <a:spcPct val="117999"/>
              </a:lnSpc>
            </a:pPr>
            <a:r>
              <a:t>How far does light travel in 1 CPU cycle?</a:t>
            </a:r>
          </a:p>
          <a:p>
            <a:pPr>
              <a:lnSpc>
                <a:spcPct val="117999"/>
              </a:lnSpc>
            </a:pPr>
            <a:r>
              <a:t>10 cm</a:t>
            </a:r>
          </a:p>
          <a:p>
            <a:pPr>
              <a:lnSpc>
                <a:spcPct val="117999"/>
              </a:lnSpc>
            </a:pPr>
            <a:r>
              <a:t>How many instructions does your CPU execute in the time it takes light to travel from Chicago to NYC and back?</a:t>
            </a:r>
          </a:p>
          <a:p>
            <a:pPr>
              <a:lnSpc>
                <a:spcPct val="117999"/>
              </a:lnSpc>
            </a:pPr>
            <a:r>
              <a:t>~700 miles -&gt; 7.4msec -&gt; 22 million instructions</a:t>
            </a:r>
          </a:p>
          <a:p>
            <a:pPr>
              <a:lnSpc>
                <a:spcPct val="117999"/>
              </a:lnSpc>
            </a:pPr>
            <a:r>
              <a:t>Being in NYC would let me execute 22 million instructions in the time it took you to send your stock order to NYC and get a response!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xfrm>
            <a:off x="381000" y="685800"/>
            <a:ext cx="6096000" cy="3429000"/>
          </a:xfrm>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r>
              <a:t>The next goal that we often try to achieve with distributed systems is availability - the proportion of time that a system is functioning. </a:t>
            </a:r>
          </a:p>
          <a:p>
            <a:endParaRPr/>
          </a:p>
          <a:p>
            <a:r>
              <a:t>It is hard to handle availability on a single machine. because we want redundancy. CLICK to show table we want to take a bunch of unreliable components and build a bigger thing that itself is reliable. what are the components and what kinds of redundancy can we provide?</a:t>
            </a:r>
          </a:p>
          <a:p>
            <a:r>
              <a:t>Availability considers things more broadly than uptime though: what if there is a network outage? Without knowing every possible thing that can fail, instead, we might design for fault tolerance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r>
              <a:t>(Read slide)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xfrm>
            <a:off x="381000" y="685800"/>
            <a:ext cx="6096000" cy="3429000"/>
          </a:xfrm>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r>
              <a:t>Why go through the effort of implementing, deploying and maintaining a distributed system? Here are the general goals a DS should address. We’ll look at a motivating example next, and then jump back to these goals to discuss them in greater details.</a:t>
            </a:r>
          </a:p>
          <a:p>
            <a:endParaRPr/>
          </a:p>
          <a:p>
            <a:r>
              <a:t>For now, it should suffice to recognize the most common reason for why a system needs to become distributed - Scale: be able to turn a knob and have “more” of the system - respond to more requests than otherwise possible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r>
              <a:t>Closely connected to availability is fault tolerance. If something bad happens, regardless of whether the system is temporarily unavailable, our system should eventually recover.</a:t>
            </a:r>
          </a:p>
          <a:p>
            <a:endParaRPr/>
          </a:p>
          <a:p>
            <a:r>
              <a:t>Anticipating all faults and failure modes is a challenge - several are listed here.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r>
              <a:t>What makes it difficult for us to achieve these goals?</a:t>
            </a:r>
          </a:p>
          <a:p>
            <a:r>
              <a:t>An increase in the number of independent nodes may increase the need for communication between nodes (click) (reducing performance as scale increases)</a:t>
            </a:r>
          </a:p>
          <a:p>
            <a:endParaRPr/>
          </a:p>
          <a:p>
            <a:r>
              <a:t>And links can fail, too! (click).   More links, higher probability of failure.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a:spLocks noGrp="1" noRot="1" noChangeAspect="1"/>
          </p:cNvSpPr>
          <p:nvPr>
            <p:ph type="sldImg"/>
          </p:nvPr>
        </p:nvSpPr>
        <p:spPr>
          <a:prstGeom prst="rect">
            <a:avLst/>
          </a:prstGeom>
        </p:spPr>
        <p:txBody>
          <a:bodyPr/>
          <a:lstStyle/>
          <a:p>
            <a:endParaRPr/>
          </a:p>
        </p:txBody>
      </p:sp>
      <p:sp>
        <p:nvSpPr>
          <p:cNvPr id="449" name="Shape 449"/>
          <p:cNvSpPr>
            <a:spLocks noGrp="1"/>
          </p:cNvSpPr>
          <p:nvPr>
            <p:ph type="body" sz="quarter" idx="1"/>
          </p:nvPr>
        </p:nvSpPr>
        <p:spPr>
          <a:prstGeom prst="rect">
            <a:avLst/>
          </a:prstGeom>
        </p:spPr>
        <p:txBody>
          <a:bodyPr/>
          <a:lstStyle>
            <a:lvl1pPr>
              <a:lnSpc>
                <a:spcPct val="117999"/>
              </a:lnSpc>
            </a:lvl1pPr>
          </a:lstStyle>
          <a:p>
            <a:r>
              <a:t>(Read slide)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a:spLocks noGrp="1" noRot="1" noChangeAspect="1"/>
          </p:cNvSpPr>
          <p:nvPr>
            <p:ph type="sldImg"/>
          </p:nvPr>
        </p:nvSpPr>
        <p:spPr>
          <a:prstGeom prst="rect">
            <a:avLst/>
          </a:prstGeom>
        </p:spPr>
        <p:txBody>
          <a:bodyPr/>
          <a:lstStyle/>
          <a:p>
            <a:endParaRPr/>
          </a:p>
        </p:txBody>
      </p:sp>
      <p:sp>
        <p:nvSpPr>
          <p:cNvPr id="462" name="Shape 462"/>
          <p:cNvSpPr>
            <a:spLocks noGrp="1"/>
          </p:cNvSpPr>
          <p:nvPr>
            <p:ph type="body" sz="quarter" idx="1"/>
          </p:nvPr>
        </p:nvSpPr>
        <p:spPr>
          <a:prstGeom prst="rect">
            <a:avLst/>
          </a:prstGeom>
        </p:spPr>
        <p:txBody>
          <a:bodyPr/>
          <a:lstStyle/>
          <a:p>
            <a:r>
              <a:t>It is also important to understand that there are even more challenges once we introduce a network, because we become reliant on other administrators and organizations to provide us with an essential service.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noRot="1" noChangeAspect="1"/>
          </p:cNvSpPr>
          <p:nvPr>
            <p:ph type="sldImg"/>
          </p:nvPr>
        </p:nvSpPr>
        <p:spPr>
          <a:prstGeom prst="rect">
            <a:avLst/>
          </a:prstGeom>
        </p:spPr>
        <p:txBody>
          <a:bodyPr/>
          <a:lstStyle/>
          <a:p>
            <a:endParaRPr/>
          </a:p>
        </p:txBody>
      </p:sp>
      <p:sp>
        <p:nvSpPr>
          <p:cNvPr id="468" name="Shape 468"/>
          <p:cNvSpPr>
            <a:spLocks noGrp="1"/>
          </p:cNvSpPr>
          <p:nvPr>
            <p:ph type="body" sz="quarter" idx="1"/>
          </p:nvPr>
        </p:nvSpPr>
        <p:spPr>
          <a:prstGeom prst="rect">
            <a:avLst/>
          </a:prstGeom>
        </p:spPr>
        <p:txBody>
          <a:bodyPr/>
          <a:lstStyle/>
          <a:p>
            <a:r>
              <a:t>OK, with this review of stated goals in mind, let’s get back to the requirements for DNS, how they map to these goals, and then get into the design of DNS.</a:t>
            </a:r>
          </a:p>
          <a:p>
            <a:r>
              <a:t>(Read slide)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noRot="1" noChangeAspect="1"/>
          </p:cNvSpPr>
          <p:nvPr>
            <p:ph type="sldImg"/>
          </p:nvPr>
        </p:nvSpPr>
        <p:spPr>
          <a:prstGeom prst="rect">
            <a:avLst/>
          </a:prstGeom>
        </p:spPr>
        <p:txBody>
          <a:bodyPr/>
          <a:lstStyle/>
          <a:p>
            <a:endParaRPr/>
          </a:p>
        </p:txBody>
      </p:sp>
      <p:sp>
        <p:nvSpPr>
          <p:cNvPr id="474" name="Shape 474"/>
          <p:cNvSpPr>
            <a:spLocks noGrp="1"/>
          </p:cNvSpPr>
          <p:nvPr>
            <p:ph type="body" sz="quarter" idx="1"/>
          </p:nvPr>
        </p:nvSpPr>
        <p:spPr>
          <a:prstGeom prst="rect">
            <a:avLst/>
          </a:prstGeom>
        </p:spPr>
        <p:txBody>
          <a:bodyPr/>
          <a:lstStyle/>
          <a:p>
            <a:r>
              <a:t>(Read slide)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noRot="1" noChangeAspect="1"/>
          </p:cNvSpPr>
          <p:nvPr>
            <p:ph type="sldImg"/>
          </p:nvPr>
        </p:nvSpPr>
        <p:spPr>
          <a:prstGeom prst="rect">
            <a:avLst/>
          </a:prstGeom>
        </p:spPr>
        <p:txBody>
          <a:bodyPr/>
          <a:lstStyle/>
          <a:p>
            <a:endParaRPr/>
          </a:p>
        </p:txBody>
      </p:sp>
      <p:sp>
        <p:nvSpPr>
          <p:cNvPr id="546" name="Shape 546"/>
          <p:cNvSpPr>
            <a:spLocks noGrp="1"/>
          </p:cNvSpPr>
          <p:nvPr>
            <p:ph type="body" sz="quarter" idx="1"/>
          </p:nvPr>
        </p:nvSpPr>
        <p:spPr>
          <a:prstGeom prst="rect">
            <a:avLst/>
          </a:prstGeom>
        </p:spPr>
        <p:txBody>
          <a:bodyPr/>
          <a:lstStyle/>
          <a:p>
            <a:r>
              <a:t>Partitioning is the simplest strategy that we can employ to improve the scalability of our system.  Here is a system that allows the user to retrieve two kinds of data, which we call A and B.  This is the non-distributed version, in which all accesses go to a single server.</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hape 577"/>
          <p:cNvSpPr>
            <a:spLocks noGrp="1" noRot="1" noChangeAspect="1"/>
          </p:cNvSpPr>
          <p:nvPr>
            <p:ph type="sldImg"/>
          </p:nvPr>
        </p:nvSpPr>
        <p:spPr>
          <a:prstGeom prst="rect">
            <a:avLst/>
          </a:prstGeom>
        </p:spPr>
        <p:txBody>
          <a:bodyPr/>
          <a:lstStyle/>
          <a:p>
            <a:endParaRPr/>
          </a:p>
        </p:txBody>
      </p:sp>
      <p:sp>
        <p:nvSpPr>
          <p:cNvPr id="578" name="Shape 578"/>
          <p:cNvSpPr>
            <a:spLocks noGrp="1"/>
          </p:cNvSpPr>
          <p:nvPr>
            <p:ph type="body" sz="quarter" idx="1"/>
          </p:nvPr>
        </p:nvSpPr>
        <p:spPr>
          <a:prstGeom prst="rect">
            <a:avLst/>
          </a:prstGeom>
        </p:spPr>
        <p:txBody>
          <a:bodyPr/>
          <a:lstStyle/>
          <a:p>
            <a:r>
              <a:t>With partitioning, we divide up data in some (hopefully logical) way. Deciding how to split this data into partitions can be a tricky problem. One easy way to do this is to use some property of the data: if we have 200 records, and they are indexed from 0… 200, you could envision putting the first 100 on one server, and the next 200 on another. Or, split student records by last name: A..N on one server and O..Z on another.</a:t>
            </a:r>
          </a:p>
          <a:p>
            <a:r>
              <a:t>This can improve scalability because we can now process more requests concurrently: each server holds some subset of our data, and if clients want to touch different pieces of that dataset, they can interact with different machines. Even if one server goes down, the rest of the data would still be available.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Shape 638"/>
          <p:cNvSpPr>
            <a:spLocks noGrp="1" noRot="1" noChangeAspect="1"/>
          </p:cNvSpPr>
          <p:nvPr>
            <p:ph type="sldImg"/>
          </p:nvPr>
        </p:nvSpPr>
        <p:spPr>
          <a:prstGeom prst="rect">
            <a:avLst/>
          </a:prstGeom>
        </p:spPr>
        <p:txBody>
          <a:bodyPr/>
          <a:lstStyle/>
          <a:p>
            <a:endParaRPr/>
          </a:p>
        </p:txBody>
      </p:sp>
      <p:sp>
        <p:nvSpPr>
          <p:cNvPr id="639" name="Shape 639"/>
          <p:cNvSpPr>
            <a:spLocks noGrp="1"/>
          </p:cNvSpPr>
          <p:nvPr>
            <p:ph type="body" sz="quarter" idx="1"/>
          </p:nvPr>
        </p:nvSpPr>
        <p:spPr>
          <a:prstGeom prst="rect">
            <a:avLst/>
          </a:prstGeom>
        </p:spPr>
        <p:txBody>
          <a:bodyPr/>
          <a:lstStyle/>
          <a:p>
            <a:pPr defTabSz="914400">
              <a:lnSpc>
                <a:spcPct val="100000"/>
              </a:lnSpc>
              <a:defRPr sz="1800">
                <a:latin typeface="Arial"/>
                <a:ea typeface="Arial"/>
                <a:cs typeface="Arial"/>
                <a:sym typeface="Arial"/>
              </a:defRPr>
            </a:pPr>
            <a:r>
              <a:t>DNS partitions responsibility by “layers”. In this simplified view, we show a single server responsible for each layer. In practice, each layer might be its own distributed system!</a:t>
            </a:r>
          </a:p>
          <a:p>
            <a:pPr defTabSz="914400">
              <a:lnSpc>
                <a:spcPct val="100000"/>
              </a:lnSpc>
              <a:defRPr sz="1800">
                <a:latin typeface="Arial"/>
                <a:ea typeface="Arial"/>
                <a:cs typeface="Arial"/>
                <a:sym typeface="Arial"/>
              </a:defRPr>
            </a:pPr>
            <a:endParaRPr/>
          </a:p>
          <a:p>
            <a:pPr defTabSz="914400">
              <a:lnSpc>
                <a:spcPct val="100000"/>
              </a:lnSpc>
              <a:defRPr sz="1800">
                <a:latin typeface="Arial"/>
                <a:ea typeface="Arial"/>
                <a:cs typeface="Arial"/>
                <a:sym typeface="Arial"/>
              </a:defRPr>
            </a:pPr>
            <a:r>
              <a:t>Let’s see how this partitioning is useful in an example that demonstrates how to resolve a name to an address (on next slide)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Shape 696"/>
          <p:cNvSpPr>
            <a:spLocks noGrp="1" noRot="1" noChangeAspect="1"/>
          </p:cNvSpPr>
          <p:nvPr>
            <p:ph type="sldImg"/>
          </p:nvPr>
        </p:nvSpPr>
        <p:spPr>
          <a:prstGeom prst="rect">
            <a:avLst/>
          </a:prstGeom>
        </p:spPr>
        <p:txBody>
          <a:bodyPr/>
          <a:lstStyle/>
          <a:p>
            <a:endParaRPr/>
          </a:p>
        </p:txBody>
      </p:sp>
      <p:sp>
        <p:nvSpPr>
          <p:cNvPr id="697" name="Shape 697"/>
          <p:cNvSpPr>
            <a:spLocks noGrp="1"/>
          </p:cNvSpPr>
          <p:nvPr>
            <p:ph type="body" sz="quarter" idx="1"/>
          </p:nvPr>
        </p:nvSpPr>
        <p:spPr>
          <a:prstGeom prst="rect">
            <a:avLst/>
          </a:prstGeom>
        </p:spPr>
        <p:txBody>
          <a:bodyPr/>
          <a:lstStyle/>
          <a:p>
            <a:r>
              <a:t>Here is a request for ‘course.khoury.neu.edu’.   The request goes to the local DNS server, which asks its root server for the IP address.  The Root server replies: “go ask the server for .edu”.   </a:t>
            </a:r>
          </a:p>
          <a:p>
            <a:endParaRPr/>
          </a:p>
          <a:p>
            <a:r>
              <a:t>So the local server asks the server for .edu .   The .edu server says “go ask the server for .neu”.   And so on, until the local server asks the server for .khoury.neu.edu, which knows the address for course.khoury.neu.edu, and sends it to the local server, which tells it to the nice blue machine that was originally asking for it.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prstGeom prst="rect">
            <a:avLst/>
          </a:prstGeom>
        </p:spPr>
        <p:txBody>
          <a:bodyPr/>
          <a:lstStyle/>
          <a:p>
            <a:endParaRPr/>
          </a:p>
        </p:txBody>
      </p:sp>
      <p:sp>
        <p:nvSpPr>
          <p:cNvPr id="208" name="Shape 208"/>
          <p:cNvSpPr>
            <a:spLocks noGrp="1"/>
          </p:cNvSpPr>
          <p:nvPr>
            <p:ph type="body" sz="quarter" idx="1"/>
          </p:nvPr>
        </p:nvSpPr>
        <p:spPr>
          <a:prstGeom prst="rect">
            <a:avLst/>
          </a:prstGeom>
        </p:spPr>
        <p:txBody>
          <a:bodyPr/>
          <a:lstStyle/>
          <a:p>
            <a:r>
              <a:t>Our case study today will be the domain names system.</a:t>
            </a:r>
          </a:p>
          <a:p>
            <a:r>
              <a:t>(Read slide)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Shape 702"/>
          <p:cNvSpPr>
            <a:spLocks noGrp="1" noRot="1" noChangeAspect="1"/>
          </p:cNvSpPr>
          <p:nvPr>
            <p:ph type="sldImg"/>
          </p:nvPr>
        </p:nvSpPr>
        <p:spPr>
          <a:prstGeom prst="rect">
            <a:avLst/>
          </a:prstGeom>
        </p:spPr>
        <p:txBody>
          <a:bodyPr/>
          <a:lstStyle/>
          <a:p>
            <a:endParaRPr/>
          </a:p>
        </p:txBody>
      </p:sp>
      <p:sp>
        <p:nvSpPr>
          <p:cNvPr id="703" name="Shape 703"/>
          <p:cNvSpPr>
            <a:spLocks noGrp="1"/>
          </p:cNvSpPr>
          <p:nvPr>
            <p:ph type="body" sz="quarter" idx="1"/>
          </p:nvPr>
        </p:nvSpPr>
        <p:spPr>
          <a:prstGeom prst="rect">
            <a:avLst/>
          </a:prstGeom>
        </p:spPr>
        <p:txBody>
          <a:bodyPr/>
          <a:lstStyle/>
          <a:p>
            <a:r>
              <a:t>(Read slide)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Shape 721"/>
          <p:cNvSpPr>
            <a:spLocks noGrp="1" noRot="1" noChangeAspect="1"/>
          </p:cNvSpPr>
          <p:nvPr>
            <p:ph type="sldImg"/>
          </p:nvPr>
        </p:nvSpPr>
        <p:spPr>
          <a:prstGeom prst="rect">
            <a:avLst/>
          </a:prstGeom>
        </p:spPr>
        <p:txBody>
          <a:bodyPr/>
          <a:lstStyle/>
          <a:p>
            <a:endParaRPr/>
          </a:p>
        </p:txBody>
      </p:sp>
      <p:sp>
        <p:nvSpPr>
          <p:cNvPr id="722" name="Shape 722"/>
          <p:cNvSpPr>
            <a:spLocks noGrp="1"/>
          </p:cNvSpPr>
          <p:nvPr>
            <p:ph type="body" sz="quarter" idx="1"/>
          </p:nvPr>
        </p:nvSpPr>
        <p:spPr>
          <a:prstGeom prst="rect">
            <a:avLst/>
          </a:prstGeom>
        </p:spPr>
        <p:txBody>
          <a:bodyPr/>
          <a:lstStyle/>
          <a:p>
            <a:r>
              <a:t>The other recurring solution employed in distributed systems is replication: where we take our service, and take all of that data</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Shape 746"/>
          <p:cNvSpPr>
            <a:spLocks noGrp="1" noRot="1" noChangeAspect="1"/>
          </p:cNvSpPr>
          <p:nvPr>
            <p:ph type="sldImg"/>
          </p:nvPr>
        </p:nvSpPr>
        <p:spPr>
          <a:prstGeom prst="rect">
            <a:avLst/>
          </a:prstGeom>
        </p:spPr>
        <p:txBody>
          <a:bodyPr/>
          <a:lstStyle/>
          <a:p>
            <a:endParaRPr/>
          </a:p>
        </p:txBody>
      </p:sp>
      <p:sp>
        <p:nvSpPr>
          <p:cNvPr id="747" name="Shape 747"/>
          <p:cNvSpPr>
            <a:spLocks noGrp="1"/>
          </p:cNvSpPr>
          <p:nvPr>
            <p:ph type="body" sz="quarter" idx="1"/>
          </p:nvPr>
        </p:nvSpPr>
        <p:spPr>
          <a:prstGeom prst="rect">
            <a:avLst/>
          </a:prstGeom>
        </p:spPr>
        <p:txBody>
          <a:bodyPr/>
          <a:lstStyle/>
          <a:p>
            <a:r>
              <a:t>And replicate it to multiple servers. In this model, our entire service (and all of the data) is replicated across multiple servers. Ideally, either server can process any request. Hence, we can increase the fault tolerance and performance of our system by having multiple machines that can process requests concurrently, and if one fails, the other can continue to process requests. We can even use this scheme to reduce latency, by placing these replicas in geographically diverse areas. If our replica is physically closer to a client, then it will take less time for a request to get to our server, and a response to get back to the client.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Shape 783"/>
          <p:cNvSpPr>
            <a:spLocks noGrp="1" noRot="1" noChangeAspect="1"/>
          </p:cNvSpPr>
          <p:nvPr>
            <p:ph type="sldImg"/>
          </p:nvPr>
        </p:nvSpPr>
        <p:spPr>
          <a:prstGeom prst="rect">
            <a:avLst/>
          </a:prstGeom>
        </p:spPr>
        <p:txBody>
          <a:bodyPr/>
          <a:lstStyle/>
          <a:p>
            <a:endParaRPr/>
          </a:p>
        </p:txBody>
      </p:sp>
      <p:sp>
        <p:nvSpPr>
          <p:cNvPr id="784" name="Shape 784"/>
          <p:cNvSpPr>
            <a:spLocks noGrp="1"/>
          </p:cNvSpPr>
          <p:nvPr>
            <p:ph type="body" sz="quarter" idx="1"/>
          </p:nvPr>
        </p:nvSpPr>
        <p:spPr>
          <a:prstGeom prst="rect">
            <a:avLst/>
          </a:prstGeom>
        </p:spPr>
        <p:txBody>
          <a:bodyPr/>
          <a:lstStyle/>
          <a:p>
            <a:r>
              <a:t>Of course, most distributed systems combine both partitioning and replication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Shape 822"/>
          <p:cNvSpPr>
            <a:spLocks noGrp="1" noRot="1" noChangeAspect="1"/>
          </p:cNvSpPr>
          <p:nvPr>
            <p:ph type="sldImg"/>
          </p:nvPr>
        </p:nvSpPr>
        <p:spPr>
          <a:prstGeom prst="rect">
            <a:avLst/>
          </a:prstGeom>
        </p:spPr>
        <p:txBody>
          <a:bodyPr/>
          <a:lstStyle/>
          <a:p>
            <a:endParaRPr/>
          </a:p>
        </p:txBody>
      </p:sp>
      <p:sp>
        <p:nvSpPr>
          <p:cNvPr id="823" name="Shape 823"/>
          <p:cNvSpPr>
            <a:spLocks noGrp="1"/>
          </p:cNvSpPr>
          <p:nvPr>
            <p:ph type="body" sz="quarter" idx="1"/>
          </p:nvPr>
        </p:nvSpPr>
        <p:spPr>
          <a:prstGeom prst="rect">
            <a:avLst/>
          </a:prstGeom>
        </p:spPr>
        <p:txBody>
          <a:bodyPr/>
          <a:lstStyle/>
          <a:p>
            <a:r>
              <a:t>Replication introduces a new problem, which is: consistency.</a:t>
            </a:r>
          </a:p>
          <a:p>
            <a:endParaRPr/>
          </a:p>
          <a:p>
            <a:r>
              <a:t>Consistency means that all nodes in a replicated system see the same data at the same time.  When we set A to 5, the 5 appears on all of the replicas at once.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Shape 868"/>
          <p:cNvSpPr>
            <a:spLocks noGrp="1" noRot="1" noChangeAspect="1"/>
          </p:cNvSpPr>
          <p:nvPr>
            <p:ph type="sldImg"/>
          </p:nvPr>
        </p:nvSpPr>
        <p:spPr>
          <a:prstGeom prst="rect">
            <a:avLst/>
          </a:prstGeom>
        </p:spPr>
        <p:txBody>
          <a:bodyPr/>
          <a:lstStyle/>
          <a:p>
            <a:endParaRPr/>
          </a:p>
        </p:txBody>
      </p:sp>
      <p:sp>
        <p:nvSpPr>
          <p:cNvPr id="869" name="Shape 869"/>
          <p:cNvSpPr>
            <a:spLocks noGrp="1"/>
          </p:cNvSpPr>
          <p:nvPr>
            <p:ph type="body" sz="quarter" idx="1"/>
          </p:nvPr>
        </p:nvSpPr>
        <p:spPr>
          <a:prstGeom prst="rect">
            <a:avLst/>
          </a:prstGeom>
        </p:spPr>
        <p:txBody>
          <a:bodyPr/>
          <a:lstStyle/>
          <a:p>
            <a:r>
              <a:t>How do we implement replication? Let’s see the classic protocol for replicated data between two machines, and maintaining sequential consistency. Sequential consistency is a fancy way of saying, effectively, that clients can read and write data as if they were interacting with a single server, rather than multiple. The property that we need to guarantee is that before we acknowledge the update to 5, we need to ensure that it’s acknowledged by all machines. A simplification of this protocol, then, is: we provisionally update the value to 5, ask the replica to update it, and only once the replica acknowledge the update, we acknowledge it too. Future reads are then guaranteed to see that new value.</a:t>
            </a:r>
          </a:p>
          <a:p>
            <a:endParaRPr/>
          </a:p>
          <a:p>
            <a:r>
              <a:t>We achieved consistency.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 name="Shape 904"/>
          <p:cNvSpPr>
            <a:spLocks noGrp="1" noRot="1" noChangeAspect="1"/>
          </p:cNvSpPr>
          <p:nvPr>
            <p:ph type="sldImg"/>
          </p:nvPr>
        </p:nvSpPr>
        <p:spPr>
          <a:prstGeom prst="rect">
            <a:avLst/>
          </a:prstGeom>
        </p:spPr>
        <p:txBody>
          <a:bodyPr/>
          <a:lstStyle/>
          <a:p>
            <a:endParaRPr/>
          </a:p>
        </p:txBody>
      </p:sp>
      <p:sp>
        <p:nvSpPr>
          <p:cNvPr id="905" name="Shape 905"/>
          <p:cNvSpPr>
            <a:spLocks noGrp="1"/>
          </p:cNvSpPr>
          <p:nvPr>
            <p:ph type="body" sz="quarter" idx="1"/>
          </p:nvPr>
        </p:nvSpPr>
        <p:spPr>
          <a:prstGeom prst="rect">
            <a:avLst/>
          </a:prstGeom>
        </p:spPr>
        <p:txBody>
          <a:bodyPr/>
          <a:lstStyle/>
          <a:p>
            <a:r>
              <a:t>Availability means that a failed node does not prevent survivors from continuing to operate.</a:t>
            </a:r>
          </a:p>
          <a:p>
            <a:endParaRPr/>
          </a:p>
          <a:p>
            <a:r>
              <a:t>If a replicated node goes down, we can still answer requests by rerouting to the live nodes.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 name="Shape 949"/>
          <p:cNvSpPr>
            <a:spLocks noGrp="1" noRot="1" noChangeAspect="1"/>
          </p:cNvSpPr>
          <p:nvPr>
            <p:ph type="sldImg"/>
          </p:nvPr>
        </p:nvSpPr>
        <p:spPr>
          <a:prstGeom prst="rect">
            <a:avLst/>
          </a:prstGeom>
        </p:spPr>
        <p:txBody>
          <a:bodyPr/>
          <a:lstStyle/>
          <a:p>
            <a:endParaRPr/>
          </a:p>
        </p:txBody>
      </p:sp>
      <p:sp>
        <p:nvSpPr>
          <p:cNvPr id="950" name="Shape 950"/>
          <p:cNvSpPr>
            <a:spLocks noGrp="1"/>
          </p:cNvSpPr>
          <p:nvPr>
            <p:ph type="body" sz="quarter" idx="1"/>
          </p:nvPr>
        </p:nvSpPr>
        <p:spPr>
          <a:prstGeom prst="rect">
            <a:avLst/>
          </a:prstGeom>
        </p:spPr>
        <p:txBody>
          <a:bodyPr/>
          <a:lstStyle/>
          <a:p>
            <a:r>
              <a:t>We can ensure consistency and availability at the same time. If we detect that a node is down, we complete the update operation and reroute requests to the live nodes.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 name="Shape 991"/>
          <p:cNvSpPr>
            <a:spLocks noGrp="1" noRot="1" noChangeAspect="1"/>
          </p:cNvSpPr>
          <p:nvPr>
            <p:ph type="sldImg"/>
          </p:nvPr>
        </p:nvSpPr>
        <p:spPr>
          <a:prstGeom prst="rect">
            <a:avLst/>
          </a:prstGeom>
        </p:spPr>
        <p:txBody>
          <a:bodyPr/>
          <a:lstStyle/>
          <a:p>
            <a:endParaRPr/>
          </a:p>
        </p:txBody>
      </p:sp>
      <p:sp>
        <p:nvSpPr>
          <p:cNvPr id="992" name="Shape 992"/>
          <p:cNvSpPr>
            <a:spLocks noGrp="1"/>
          </p:cNvSpPr>
          <p:nvPr>
            <p:ph type="body" sz="quarter" idx="1"/>
          </p:nvPr>
        </p:nvSpPr>
        <p:spPr>
          <a:prstGeom prst="rect">
            <a:avLst/>
          </a:prstGeom>
        </p:spPr>
        <p:txBody>
          <a:bodyPr/>
          <a:lstStyle/>
          <a:p>
            <a:r>
              <a:t>However what if the connection between the updated node and the replica fails? This is an assumption that we need to keep (our system must tolerate </a:t>
            </a:r>
            <a:r>
              <a:rPr b="1"/>
              <a:t>network partition</a:t>
            </a:r>
            <a:r>
              <a:t>)</a:t>
            </a:r>
          </a:p>
          <a:p>
            <a:endParaRPr/>
          </a:p>
          <a:p>
            <a:r>
              <a:t>Here, we fail to share the updated state, timeout occurs, but the replica is still up and servicing requests.</a:t>
            </a:r>
          </a:p>
          <a:p>
            <a:endParaRPr/>
          </a:p>
          <a:p>
            <a:r>
              <a:t>If we still want to service requests, we assume the replica is down and continue, prioritizing availability and losing consistency. </a:t>
            </a:r>
          </a:p>
          <a:p>
            <a:endParaRPr/>
          </a:p>
          <a:p>
            <a:r>
              <a:t>We could prioritize consistency, but then we would have to stop servicing requests, losing availability.</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 name="Shape 1002"/>
          <p:cNvSpPr>
            <a:spLocks noGrp="1" noRot="1" noChangeAspect="1"/>
          </p:cNvSpPr>
          <p:nvPr>
            <p:ph type="sldImg"/>
          </p:nvPr>
        </p:nvSpPr>
        <p:spPr>
          <a:prstGeom prst="rect">
            <a:avLst/>
          </a:prstGeom>
        </p:spPr>
        <p:txBody>
          <a:bodyPr/>
          <a:lstStyle/>
          <a:p>
            <a:endParaRPr/>
          </a:p>
        </p:txBody>
      </p:sp>
      <p:sp>
        <p:nvSpPr>
          <p:cNvPr id="1003" name="Shape 1003"/>
          <p:cNvSpPr>
            <a:spLocks noGrp="1"/>
          </p:cNvSpPr>
          <p:nvPr>
            <p:ph type="body" sz="quarter" idx="1"/>
          </p:nvPr>
        </p:nvSpPr>
        <p:spPr>
          <a:prstGeom prst="rect">
            <a:avLst/>
          </a:prstGeom>
        </p:spPr>
        <p:txBody>
          <a:bodyPr/>
          <a:lstStyle/>
          <a:p>
            <a:pPr>
              <a:defRPr>
                <a:solidFill>
                  <a:srgbClr val="FF0000"/>
                </a:solidFill>
              </a:defRPr>
            </a:pPr>
            <a:r>
              <a:t>Emphasize</a:t>
            </a:r>
            <a:r>
              <a:rPr>
                <a:solidFill>
                  <a:srgbClr val="000000"/>
                </a:solidFill>
              </a:rPr>
              <a:t>: If we want strong consistency, we won’t be able to achieve the availability we might want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t>As just mentioned, a primary goal for needing to expand to distributed systems is scale. This is certainly true for DNS.</a:t>
            </a:r>
          </a:p>
          <a:p>
            <a:r>
              <a:t>(Read slide)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r>
              <a:t>Before we get to the distributed solution, let’s examine a strawman solution. Keep a copy of all of DNS locally on each computer. Since IPs change regularly -&gt; We can keep the file up to date by syncing it with a remote version.</a:t>
            </a:r>
          </a:p>
          <a:p>
            <a:r>
              <a:t>(Read slide)</a:t>
            </a:r>
          </a:p>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The storage needed is not much of a problem from nowadays perspective, even if it is wasteful.</a:t>
            </a:r>
          </a:p>
          <a:p>
            <a:pPr defTabSz="914400">
              <a:lnSpc>
                <a:spcPct val="100000"/>
              </a:lnSpc>
              <a:defRPr sz="1100">
                <a:latin typeface="Arial"/>
                <a:ea typeface="Arial"/>
                <a:cs typeface="Arial"/>
                <a:sym typeface="Arial"/>
              </a:defRPr>
            </a:pPr>
            <a:endParaRPr/>
          </a:p>
          <a:p>
            <a:pPr defTabSz="914400">
              <a:lnSpc>
                <a:spcPct val="100000"/>
              </a:lnSpc>
              <a:defRPr sz="1100">
                <a:latin typeface="Arial"/>
                <a:ea typeface="Arial"/>
                <a:cs typeface="Arial"/>
                <a:sym typeface="Arial"/>
              </a:defRPr>
            </a:pPr>
            <a:r>
              <a:t>Ad from 1989</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r>
              <a:t>We can conclude that this approach is not scalable. We need some design for our system where we can add more IP addresses, more names, and more kinds of records without the system exploding like this strawman does.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pPr defTabSz="914400">
              <a:lnSpc>
                <a:spcPct val="100000"/>
              </a:lnSpc>
              <a:defRPr sz="1900">
                <a:latin typeface="Arial"/>
                <a:ea typeface="Arial"/>
                <a:cs typeface="Arial"/>
                <a:sym typeface="Arial"/>
              </a:defRPr>
            </a:pPr>
            <a:r>
              <a:t>Here is another strawman: instead of having all of the DNS information replicated to every computer, we could have a single, well-known centralized server. </a:t>
            </a:r>
          </a:p>
          <a:p>
            <a:pPr defTabSz="914400">
              <a:lnSpc>
                <a:spcPct val="100000"/>
              </a:lnSpc>
              <a:defRPr sz="1900">
                <a:latin typeface="Arial"/>
                <a:ea typeface="Arial"/>
                <a:cs typeface="Arial"/>
                <a:sym typeface="Arial"/>
              </a:defRPr>
            </a:pPr>
            <a:endParaRPr/>
          </a:p>
          <a:p>
            <a:pPr defTabSz="914400">
              <a:lnSpc>
                <a:spcPct val="100000"/>
              </a:lnSpc>
              <a:defRPr sz="1900">
                <a:latin typeface="Arial"/>
                <a:ea typeface="Arial"/>
                <a:cs typeface="Arial"/>
                <a:sym typeface="Arial"/>
              </a:defRPr>
            </a:pPr>
            <a:r>
              <a:t>The graphic on the right shows a small portion of DNS traffic worldwide (less than 15% of all traffic, and only considering top-level .com traffic). It is quite a few queries per day - note that the graph is labeled in thousands, but those are really thousands of millions of requests per day (aka billions)</a:t>
            </a:r>
          </a:p>
          <a:p>
            <a:pPr defTabSz="914400">
              <a:lnSpc>
                <a:spcPct val="100000"/>
              </a:lnSpc>
              <a:defRPr sz="1900">
                <a:latin typeface="Arial"/>
                <a:ea typeface="Arial"/>
                <a:cs typeface="Arial"/>
                <a:sym typeface="Arial"/>
              </a:defRPr>
            </a:pPr>
            <a:endParaRPr/>
          </a:p>
          <a:p>
            <a:pPr defTabSz="914400">
              <a:lnSpc>
                <a:spcPct val="100000"/>
              </a:lnSpc>
              <a:defRPr sz="1900">
                <a:latin typeface="Arial"/>
                <a:ea typeface="Arial"/>
                <a:cs typeface="Arial"/>
                <a:sym typeface="Arial"/>
              </a:defRPr>
            </a:pPr>
            <a:r>
              <a:t>(Read slide)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pPr defTabSz="914400">
              <a:lnSpc>
                <a:spcPct val="100000"/>
              </a:lnSpc>
              <a:defRPr sz="1900">
                <a:latin typeface="Arial"/>
                <a:ea typeface="Arial"/>
                <a:cs typeface="Arial"/>
                <a:sym typeface="Arial"/>
              </a:defRPr>
            </a:pPr>
            <a:r>
              <a:t>It should now be increasingly apparent why DNS is a case study in distributed systems design. It is a system that must scale. As we will see, the *requirements* of a system will greatly influence our design choices. Here are the requirements for DNS:</a:t>
            </a:r>
          </a:p>
          <a:p>
            <a:pPr defTabSz="914400">
              <a:lnSpc>
                <a:spcPct val="100000"/>
              </a:lnSpc>
              <a:defRPr sz="1900">
                <a:latin typeface="Arial"/>
                <a:ea typeface="Arial"/>
                <a:cs typeface="Arial"/>
                <a:sym typeface="Arial"/>
              </a:defRPr>
            </a:pPr>
            <a:r>
              <a:t>(Read slide)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59862"/>
            <a:ext cx="21971004" cy="636980"/>
          </a:xfrm>
          <a:prstGeom prst="rect">
            <a:avLst/>
          </a:prstGeom>
        </p:spPr>
        <p:txBody>
          <a:bodyPr lIns="45718" tIns="45718" rIns="45718" bIns="45718"/>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2"/>
          </a:xfrm>
          <a:prstGeom prst="rect">
            <a:avLst/>
          </a:prstGeom>
        </p:spPr>
        <p:txBody>
          <a:bodyPr anchor="b"/>
          <a:lstStyle>
            <a:lvl1pPr>
              <a:defRPr sz="11600" spc="-232">
                <a:solidFill>
                  <a:srgbClr val="000000"/>
                </a:solidFill>
              </a:defRPr>
            </a:lvl1pPr>
          </a:lstStyle>
          <a:p>
            <a:r>
              <a:t>Presentation Title</a:t>
            </a:r>
          </a:p>
        </p:txBody>
      </p:sp>
      <p:sp>
        <p:nvSpPr>
          <p:cNvPr id="13" name="Body Level One…"/>
          <p:cNvSpPr txBox="1">
            <a:spLocks noGrp="1"/>
          </p:cNvSpPr>
          <p:nvPr>
            <p:ph type="body" sz="quarter" idx="21" hasCustomPrompt="1"/>
          </p:nvPr>
        </p:nvSpPr>
        <p:spPr>
          <a:xfrm>
            <a:off x="1201342" y="7223190"/>
            <a:ext cx="21971002" cy="1905002"/>
          </a:xfrm>
          <a:prstGeom prst="rect">
            <a:avLst/>
          </a:prstGeom>
        </p:spPr>
        <p:txBody>
          <a:bodyPr/>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6"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97"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98"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6"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0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2" name="Title Text"/>
          <p:cNvSpPr txBox="1">
            <a:spLocks noGrp="1"/>
          </p:cNvSpPr>
          <p:nvPr>
            <p:ph type="title"/>
          </p:nvPr>
        </p:nvSpPr>
        <p:spPr>
          <a:prstGeom prst="rect">
            <a:avLst/>
          </a:prstGeom>
        </p:spPr>
        <p:txBody>
          <a:bodyPr/>
          <a:lstStyle/>
          <a:p>
            <a:r>
              <a:t>Title Text</a:t>
            </a: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30" name="Body Level One…"/>
          <p:cNvSpPr txBox="1">
            <a:spLocks noGrp="1"/>
          </p:cNvSpPr>
          <p:nvPr>
            <p:ph type="body" idx="1"/>
          </p:nvPr>
        </p:nvSpPr>
        <p:spPr>
          <a:xfrm>
            <a:off x="716757" y="2803424"/>
            <a:ext cx="22950486" cy="8840391"/>
          </a:xfrm>
          <a:prstGeom prst="rect">
            <a:avLst/>
          </a:prstGeom>
        </p:spPr>
        <p:txBody>
          <a:bodyPr lIns="71437" tIns="71437" rIns="71437" bIns="71437"/>
          <a:lstStyle>
            <a:lvl1pPr marL="694531" indent="-694531" defTabSz="821531">
              <a:lnSpc>
                <a:spcPct val="100000"/>
              </a:lnSpc>
              <a:spcBef>
                <a:spcPts val="1500"/>
              </a:spcBef>
              <a:buSzPct val="75000"/>
              <a:defRPr sz="5000">
                <a:latin typeface="Helvetica Light"/>
                <a:ea typeface="Helvetica Light"/>
                <a:cs typeface="Helvetica Light"/>
                <a:sym typeface="Helvetica Light"/>
              </a:defRPr>
            </a:lvl1pPr>
            <a:lvl2pPr marL="1139031" indent="-694531" defTabSz="821531">
              <a:lnSpc>
                <a:spcPct val="100000"/>
              </a:lnSpc>
              <a:spcBef>
                <a:spcPts val="1500"/>
              </a:spcBef>
              <a:buSzPct val="75000"/>
              <a:defRPr sz="5000">
                <a:latin typeface="Helvetica Light"/>
                <a:ea typeface="Helvetica Light"/>
                <a:cs typeface="Helvetica Light"/>
                <a:sym typeface="Helvetica Light"/>
              </a:defRPr>
            </a:lvl2pPr>
            <a:lvl3pPr marL="1583531" indent="-694531" defTabSz="821531">
              <a:lnSpc>
                <a:spcPct val="100000"/>
              </a:lnSpc>
              <a:spcBef>
                <a:spcPts val="1500"/>
              </a:spcBef>
              <a:buSzPct val="75000"/>
              <a:defRPr sz="5000">
                <a:latin typeface="Helvetica Light"/>
                <a:ea typeface="Helvetica Light"/>
                <a:cs typeface="Helvetica Light"/>
                <a:sym typeface="Helvetica Light"/>
              </a:defRPr>
            </a:lvl3pPr>
            <a:lvl4pPr marL="2028031" indent="-694531" defTabSz="821531">
              <a:lnSpc>
                <a:spcPct val="100000"/>
              </a:lnSpc>
              <a:spcBef>
                <a:spcPts val="1500"/>
              </a:spcBef>
              <a:buSzPct val="75000"/>
              <a:defRPr sz="5000">
                <a:latin typeface="Helvetica Light"/>
                <a:ea typeface="Helvetica Light"/>
                <a:cs typeface="Helvetica Light"/>
                <a:sym typeface="Helvetica Light"/>
              </a:defRPr>
            </a:lvl4pPr>
            <a:lvl5pPr marL="2472531" indent="-694531" defTabSz="821531">
              <a:lnSpc>
                <a:spcPct val="100000"/>
              </a:lnSpc>
              <a:spcBef>
                <a:spcPts val="1500"/>
              </a:spcBef>
              <a:buSzPct val="75000"/>
              <a:defRPr sz="50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1" name="J. Bell"/>
          <p:cNvSpPr txBox="1"/>
          <p:nvPr/>
        </p:nvSpPr>
        <p:spPr>
          <a:xfrm>
            <a:off x="201781" y="13269317"/>
            <a:ext cx="839144" cy="422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defTabSz="821531">
              <a:defRPr sz="1800">
                <a:solidFill>
                  <a:srgbClr val="53585F"/>
                </a:solidFill>
                <a:latin typeface="Verdana"/>
                <a:ea typeface="Verdana"/>
                <a:cs typeface="Verdana"/>
                <a:sym typeface="Verdana"/>
              </a:defRPr>
            </a:lvl1pPr>
          </a:lstStyle>
          <a:p>
            <a:r>
              <a:t>J. Bell</a:t>
            </a:r>
          </a:p>
        </p:txBody>
      </p:sp>
      <p:sp>
        <p:nvSpPr>
          <p:cNvPr id="132" name="GMU CS 475 Spring 2019"/>
          <p:cNvSpPr txBox="1"/>
          <p:nvPr/>
        </p:nvSpPr>
        <p:spPr>
          <a:xfrm>
            <a:off x="10645223" y="13278445"/>
            <a:ext cx="3093554" cy="422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defTabSz="821531">
              <a:defRPr sz="1800">
                <a:solidFill>
                  <a:srgbClr val="53585F"/>
                </a:solidFill>
                <a:latin typeface="Verdana"/>
                <a:ea typeface="Verdana"/>
                <a:cs typeface="Verdana"/>
                <a:sym typeface="Verdana"/>
              </a:defRPr>
            </a:lvl1pPr>
          </a:lstStyle>
          <a:p>
            <a:r>
              <a:t>GMU CS 475 Spring 2019</a:t>
            </a:r>
          </a:p>
        </p:txBody>
      </p:sp>
      <p:sp>
        <p:nvSpPr>
          <p:cNvPr id="133" name="Title Text"/>
          <p:cNvSpPr txBox="1">
            <a:spLocks noGrp="1"/>
          </p:cNvSpPr>
          <p:nvPr>
            <p:ph type="title"/>
          </p:nvPr>
        </p:nvSpPr>
        <p:spPr>
          <a:xfrm>
            <a:off x="545703" y="107156"/>
            <a:ext cx="23292594" cy="1909698"/>
          </a:xfrm>
          <a:prstGeom prst="rect">
            <a:avLst/>
          </a:prstGeom>
        </p:spPr>
        <p:txBody>
          <a:bodyPr lIns="71437" tIns="71437" rIns="71437" bIns="71437" anchor="ctr"/>
          <a:lstStyle>
            <a:lvl1pPr algn="ctr" defTabSz="821531">
              <a:lnSpc>
                <a:spcPct val="100000"/>
              </a:lnSpc>
              <a:defRPr sz="11200" b="0" spc="0">
                <a:solidFill>
                  <a:srgbClr val="000000"/>
                </a:solidFill>
                <a:latin typeface="Helvetica Neue Medium"/>
                <a:ea typeface="Helvetica Neue Medium"/>
                <a:cs typeface="Helvetica Neue Medium"/>
                <a:sym typeface="Helvetica Neue Medium"/>
              </a:defRPr>
            </a:lvl1pPr>
          </a:lstStyle>
          <a:p>
            <a:r>
              <a:t>Title Text</a:t>
            </a:r>
          </a:p>
        </p:txBody>
      </p:sp>
      <p:sp>
        <p:nvSpPr>
          <p:cNvPr id="134" name="Slide Number"/>
          <p:cNvSpPr txBox="1">
            <a:spLocks noGrp="1"/>
          </p:cNvSpPr>
          <p:nvPr>
            <p:ph type="sldNum" sz="quarter" idx="2"/>
          </p:nvPr>
        </p:nvSpPr>
        <p:spPr>
          <a:xfrm>
            <a:off x="23343075" y="13233995"/>
            <a:ext cx="543125" cy="511176"/>
          </a:xfrm>
          <a:prstGeom prst="rect">
            <a:avLst/>
          </a:prstGeom>
        </p:spPr>
        <p:txBody>
          <a:bodyPr lIns="71437" tIns="71437" rIns="71437" bIns="71437" anchor="t"/>
          <a:lstStyle>
            <a:lvl1pPr defTabSz="821531">
              <a:defRPr sz="2400">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1" name="Body Level One…"/>
          <p:cNvSpPr txBox="1">
            <a:spLocks noGrp="1"/>
          </p:cNvSpPr>
          <p:nvPr>
            <p:ph type="body" idx="1"/>
          </p:nvPr>
        </p:nvSpPr>
        <p:spPr>
          <a:xfrm>
            <a:off x="716757" y="2803424"/>
            <a:ext cx="22950486" cy="8840391"/>
          </a:xfrm>
          <a:prstGeom prst="rect">
            <a:avLst/>
          </a:prstGeom>
        </p:spPr>
        <p:txBody>
          <a:bodyPr lIns="71437" tIns="71437" rIns="71437" bIns="71437"/>
          <a:lstStyle>
            <a:lvl1pPr marL="694531" indent="-694531" defTabSz="821531">
              <a:lnSpc>
                <a:spcPct val="100000"/>
              </a:lnSpc>
              <a:spcBef>
                <a:spcPts val="1500"/>
              </a:spcBef>
              <a:buSzPct val="75000"/>
              <a:defRPr sz="5000">
                <a:latin typeface="Helvetica Neue Light"/>
                <a:ea typeface="Helvetica Neue Light"/>
                <a:cs typeface="Helvetica Neue Light"/>
                <a:sym typeface="Helvetica Neue Light"/>
              </a:defRPr>
            </a:lvl1pPr>
            <a:lvl2pPr marL="1139031" indent="-694531" defTabSz="821531">
              <a:lnSpc>
                <a:spcPct val="100000"/>
              </a:lnSpc>
              <a:spcBef>
                <a:spcPts val="1500"/>
              </a:spcBef>
              <a:buSzPct val="75000"/>
              <a:defRPr sz="5000">
                <a:latin typeface="Helvetica Neue Light"/>
                <a:ea typeface="Helvetica Neue Light"/>
                <a:cs typeface="Helvetica Neue Light"/>
                <a:sym typeface="Helvetica Neue Light"/>
              </a:defRPr>
            </a:lvl2pPr>
            <a:lvl3pPr marL="1583531" indent="-694531" defTabSz="821531">
              <a:lnSpc>
                <a:spcPct val="100000"/>
              </a:lnSpc>
              <a:spcBef>
                <a:spcPts val="1500"/>
              </a:spcBef>
              <a:buSzPct val="75000"/>
              <a:defRPr sz="5000">
                <a:latin typeface="Helvetica Neue Light"/>
                <a:ea typeface="Helvetica Neue Light"/>
                <a:cs typeface="Helvetica Neue Light"/>
                <a:sym typeface="Helvetica Neue Light"/>
              </a:defRPr>
            </a:lvl3pPr>
            <a:lvl4pPr marL="2028031" indent="-694531" defTabSz="821531">
              <a:lnSpc>
                <a:spcPct val="100000"/>
              </a:lnSpc>
              <a:spcBef>
                <a:spcPts val="1500"/>
              </a:spcBef>
              <a:buSzPct val="75000"/>
              <a:defRPr sz="5000">
                <a:latin typeface="Helvetica Neue Light"/>
                <a:ea typeface="Helvetica Neue Light"/>
                <a:cs typeface="Helvetica Neue Light"/>
                <a:sym typeface="Helvetica Neue Light"/>
              </a:defRPr>
            </a:lvl4pPr>
            <a:lvl5pPr marL="2472531" indent="-694531" defTabSz="821531">
              <a:lnSpc>
                <a:spcPct val="100000"/>
              </a:lnSpc>
              <a:spcBef>
                <a:spcPts val="1500"/>
              </a:spcBef>
              <a:buSzPct val="75000"/>
              <a:defRPr sz="5000">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142" name="Slide Number"/>
          <p:cNvSpPr txBox="1">
            <a:spLocks noGrp="1"/>
          </p:cNvSpPr>
          <p:nvPr>
            <p:ph type="sldNum" sz="quarter" idx="2"/>
          </p:nvPr>
        </p:nvSpPr>
        <p:spPr>
          <a:xfrm>
            <a:off x="23367381" y="13233995"/>
            <a:ext cx="494513" cy="502641"/>
          </a:xfrm>
          <a:prstGeom prst="rect">
            <a:avLst/>
          </a:prstGeom>
        </p:spPr>
        <p:txBody>
          <a:bodyPr lIns="71437" tIns="71437" rIns="71437" bIns="71437" anchor="t"/>
          <a:lstStyle>
            <a:lvl1pPr defTabSz="821531">
              <a:defRPr sz="2400"/>
            </a:lvl1pPr>
          </a:lstStyle>
          <a:p>
            <a:fld id="{86CB4B4D-7CA3-9044-876B-883B54F8677D}" type="slidenum">
              <a:t>‹#›</a:t>
            </a:fld>
            <a:endParaRPr/>
          </a:p>
        </p:txBody>
      </p:sp>
      <p:sp>
        <p:nvSpPr>
          <p:cNvPr id="143" name="J. Bell"/>
          <p:cNvSpPr txBox="1"/>
          <p:nvPr/>
        </p:nvSpPr>
        <p:spPr>
          <a:xfrm>
            <a:off x="230269" y="13269317"/>
            <a:ext cx="782168" cy="415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defTabSz="821531">
              <a:defRPr sz="1800">
                <a:solidFill>
                  <a:srgbClr val="53585F"/>
                </a:solidFill>
              </a:defRPr>
            </a:lvl1pPr>
          </a:lstStyle>
          <a:p>
            <a:r>
              <a:t>J. Bell</a:t>
            </a:r>
          </a:p>
        </p:txBody>
      </p:sp>
      <p:sp>
        <p:nvSpPr>
          <p:cNvPr id="144" name="GMU CS 475 Fall 2019"/>
          <p:cNvSpPr txBox="1"/>
          <p:nvPr/>
        </p:nvSpPr>
        <p:spPr>
          <a:xfrm>
            <a:off x="10939094" y="13278445"/>
            <a:ext cx="2505812" cy="415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defTabSz="821531">
              <a:defRPr sz="1800">
                <a:solidFill>
                  <a:srgbClr val="53585F"/>
                </a:solidFill>
              </a:defRPr>
            </a:lvl1pPr>
          </a:lstStyle>
          <a:p>
            <a:r>
              <a:t>GMU CS 475 Fall 2019</a:t>
            </a:r>
          </a:p>
        </p:txBody>
      </p:sp>
      <p:sp>
        <p:nvSpPr>
          <p:cNvPr id="145" name="Title Text"/>
          <p:cNvSpPr txBox="1">
            <a:spLocks noGrp="1"/>
          </p:cNvSpPr>
          <p:nvPr>
            <p:ph type="title"/>
          </p:nvPr>
        </p:nvSpPr>
        <p:spPr>
          <a:xfrm>
            <a:off x="545703" y="107156"/>
            <a:ext cx="23292594" cy="1909698"/>
          </a:xfrm>
          <a:prstGeom prst="rect">
            <a:avLst/>
          </a:prstGeom>
        </p:spPr>
        <p:txBody>
          <a:bodyPr lIns="71437" tIns="71437" rIns="71437" bIns="71437" anchor="ctr"/>
          <a:lstStyle>
            <a:lvl1pPr algn="ctr" defTabSz="821531">
              <a:lnSpc>
                <a:spcPct val="100000"/>
              </a:lnSpc>
              <a:defRPr sz="11200" b="0" spc="0">
                <a:solidFill>
                  <a:srgbClr val="000000"/>
                </a:solidFill>
                <a:latin typeface="Helvetica Neue Medium"/>
                <a:ea typeface="Helvetica Neue Medium"/>
                <a:cs typeface="Helvetica Neue Medium"/>
                <a:sym typeface="Helvetica Neue Medium"/>
              </a:defRPr>
            </a:lvl1pPr>
          </a:lstStyle>
          <a:p>
            <a:r>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prstGeom prst="rect">
            <a:avLst/>
          </a:prstGeom>
        </p:spPr>
        <p:txBody>
          <a:bodyPr/>
          <a:lstStyle/>
          <a:p>
            <a:r>
              <a:t>Slide Title</a:t>
            </a:r>
          </a:p>
        </p:txBody>
      </p:sp>
      <p:sp>
        <p:nvSpPr>
          <p:cNvPr id="22"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23" name="Body Level One…"/>
          <p:cNvSpPr txBox="1">
            <a:spLocks noGrp="1"/>
          </p:cNvSpPr>
          <p:nvPr>
            <p:ph type="body" idx="21" hasCustomPrompt="1"/>
          </p:nvPr>
        </p:nvSpPr>
        <p:spPr>
          <a:prstGeom prst="rect">
            <a:avLst/>
          </a:prstGeom>
        </p:spPr>
        <p:txBody>
          <a:bodyPr/>
          <a:lstStyle/>
          <a:p>
            <a:r>
              <a:t>Slide bullet text</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3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3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solidFill>
                  <a:srgbClr val="000000"/>
                </a:solidFill>
              </a:defRPr>
            </a:lvl1pPr>
          </a:lstStyle>
          <a:p>
            <a:r>
              <a:t>Presentation Title</a:t>
            </a:r>
          </a:p>
        </p:txBody>
      </p:sp>
      <p:sp>
        <p:nvSpPr>
          <p:cNvPr id="33" name="Body Level One…"/>
          <p:cNvSpPr txBox="1">
            <a:spLocks noGrp="1"/>
          </p:cNvSpPr>
          <p:nvPr>
            <p:ph type="body" sz="quarter" idx="1" hasCustomPrompt="1"/>
          </p:nvPr>
        </p:nvSpPr>
        <p:spPr>
          <a:xfrm>
            <a:off x="1207690" y="1106137"/>
            <a:ext cx="21968621" cy="636980"/>
          </a:xfrm>
          <a:prstGeom prst="rect">
            <a:avLst/>
          </a:prstGeom>
        </p:spPr>
        <p:txBody>
          <a:bodyPr lIns="45718" tIns="45718" rIns="45718" bIns="45718"/>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34" name="Body Level One…"/>
          <p:cNvSpPr txBox="1">
            <a:spLocks noGrp="1"/>
          </p:cNvSpPr>
          <p:nvPr>
            <p:ph type="body" sz="quarter" idx="22" hasCustomPrompt="1"/>
          </p:nvPr>
        </p:nvSpPr>
        <p:spPr>
          <a:xfrm>
            <a:off x="1206500" y="11609909"/>
            <a:ext cx="21971000" cy="1116953"/>
          </a:xfrm>
          <a:prstGeom prst="rect">
            <a:avLst/>
          </a:prstGeom>
        </p:spPr>
        <p:txBody>
          <a:bodyPr/>
          <a:lstStyle>
            <a:lvl1pPr marL="0" indent="0" defTabSz="825500">
              <a:lnSpc>
                <a:spcPct val="100000"/>
              </a:lnSpc>
              <a:spcBef>
                <a:spcPts val="0"/>
              </a:spcBef>
              <a:buSzTx/>
              <a:buNone/>
              <a:defRPr sz="5500" b="1"/>
            </a:lvl1pPr>
          </a:lstStyle>
          <a:p>
            <a:r>
              <a:t>Presentation Subtitle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4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43" name="Slide Title"/>
          <p:cNvSpPr txBox="1">
            <a:spLocks noGrp="1"/>
          </p:cNvSpPr>
          <p:nvPr>
            <p:ph type="title" hasCustomPrompt="1"/>
          </p:nvPr>
        </p:nvSpPr>
        <p:spPr>
          <a:xfrm>
            <a:off x="1206500" y="1270000"/>
            <a:ext cx="9779000" cy="5882274"/>
          </a:xfrm>
          <a:prstGeom prst="rect">
            <a:avLst/>
          </a:prstGeom>
        </p:spPr>
        <p:txBody>
          <a:bodyPr anchor="b"/>
          <a:lstStyle>
            <a:lvl1pPr>
              <a:defRPr>
                <a:solidFill>
                  <a:srgbClr val="000000"/>
                </a:solidFill>
              </a:defRPr>
            </a:lvl1pPr>
          </a:lstStyle>
          <a:p>
            <a:r>
              <a:t>Slide Title</a:t>
            </a:r>
          </a:p>
        </p:txBody>
      </p:sp>
      <p:sp>
        <p:nvSpPr>
          <p:cNvPr id="4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4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52" name="Section Title"/>
          <p:cNvSpPr txBox="1">
            <a:spLocks noGrp="1"/>
          </p:cNvSpPr>
          <p:nvPr>
            <p:ph type="title" hasCustomPrompt="1"/>
          </p:nvPr>
        </p:nvSpPr>
        <p:spPr>
          <a:xfrm>
            <a:off x="1206496" y="4533900"/>
            <a:ext cx="21971005" cy="4648200"/>
          </a:xfrm>
          <a:prstGeom prst="rect">
            <a:avLst/>
          </a:prstGeom>
        </p:spPr>
        <p:txBody>
          <a:bodyPr anchor="ctr"/>
          <a:lstStyle>
            <a:lvl1pPr>
              <a:defRPr sz="11600" b="0" spc="-232">
                <a:solidFill>
                  <a:srgbClr val="000000"/>
                </a:solidFill>
                <a:latin typeface="Helvetica Neue Medium"/>
                <a:ea typeface="Helvetica Neue Medium"/>
                <a:cs typeface="Helvetica Neue Medium"/>
                <a:sym typeface="Helvetica Neue Medium"/>
              </a:defRPr>
            </a:lvl1pPr>
          </a:lstStyle>
          <a:p>
            <a:r>
              <a:t>Section Title</a:t>
            </a:r>
          </a:p>
        </p:txBody>
      </p:sp>
      <p:sp>
        <p:nvSpPr>
          <p:cNvPr id="53"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60" name="Agenda Title"/>
          <p:cNvSpPr txBox="1">
            <a:spLocks noGrp="1"/>
          </p:cNvSpPr>
          <p:nvPr>
            <p:ph type="title" hasCustomPrompt="1"/>
          </p:nvPr>
        </p:nvSpPr>
        <p:spPr>
          <a:xfrm>
            <a:off x="1206500" y="1079500"/>
            <a:ext cx="21971000" cy="1435100"/>
          </a:xfrm>
          <a:prstGeom prst="rect">
            <a:avLst/>
          </a:prstGeom>
        </p:spPr>
        <p:txBody>
          <a:bodyPr/>
          <a:lstStyle>
            <a:lvl1pPr>
              <a:defRPr>
                <a:solidFill>
                  <a:srgbClr val="000000"/>
                </a:solidFill>
              </a:defRPr>
            </a:lvl1pPr>
          </a:lstStyle>
          <a:p>
            <a:r>
              <a:t>Agenda Title</a:t>
            </a:r>
          </a:p>
        </p:txBody>
      </p:sp>
      <p:sp>
        <p:nvSpPr>
          <p:cNvPr id="61"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Agenda Subtitle</a:t>
            </a:r>
          </a:p>
          <a:p>
            <a:pPr lvl="1"/>
            <a:endParaRPr/>
          </a:p>
          <a:p>
            <a:pPr lvl="2"/>
            <a:endParaRPr/>
          </a:p>
          <a:p>
            <a:pPr lvl="3"/>
            <a:endParaRPr/>
          </a:p>
          <a:p>
            <a:pPr lvl="4"/>
            <a:endParaRPr/>
          </a:p>
        </p:txBody>
      </p:sp>
      <p:sp>
        <p:nvSpPr>
          <p:cNvPr id="62" name="Body Level One…"/>
          <p:cNvSpPr txBox="1">
            <a:spLocks noGrp="1"/>
          </p:cNvSpPr>
          <p:nvPr>
            <p:ph type="body" idx="21" hasCustomPrompt="1"/>
          </p:nvPr>
        </p:nvSpPr>
        <p:spPr>
          <a:prstGeom prst="rect">
            <a:avLst/>
          </a:prstGeom>
        </p:spPr>
        <p:txBody>
          <a:bodyPr/>
          <a:lstStyle>
            <a:lvl1pPr marL="0" indent="0" defTabSz="825500">
              <a:lnSpc>
                <a:spcPct val="100000"/>
              </a:lnSpc>
              <a:spcBef>
                <a:spcPts val="1800"/>
              </a:spcBef>
              <a:buSzTx/>
              <a:buNone/>
              <a:defRPr sz="5500" spc="-99"/>
            </a:lvl1pPr>
          </a:lstStyle>
          <a:p>
            <a:r>
              <a:t>Agenda Topics</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70"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78" name="Body Level One…"/>
          <p:cNvSpPr txBox="1">
            <a:spLocks noGrp="1"/>
          </p:cNvSpPr>
          <p:nvPr>
            <p:ph type="body" idx="1" hasCustomPrompt="1"/>
          </p:nvPr>
        </p:nvSpPr>
        <p:spPr>
          <a:xfrm>
            <a:off x="1206500" y="1075926"/>
            <a:ext cx="21971000" cy="7241586"/>
          </a:xfrm>
          <a:prstGeom prst="rect">
            <a:avLst/>
          </a:prstGeom>
        </p:spPr>
        <p:txBody>
          <a:bodyPr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79" name="Fact information"/>
          <p:cNvSpPr txBox="1">
            <a:spLocks noGrp="1"/>
          </p:cNvSpPr>
          <p:nvPr>
            <p:ph type="body" sz="quarter" idx="21" hasCustomPrompt="1"/>
          </p:nvPr>
        </p:nvSpPr>
        <p:spPr>
          <a:xfrm>
            <a:off x="1206500" y="8262180"/>
            <a:ext cx="21971000" cy="934780"/>
          </a:xfrm>
          <a:prstGeom prst="rect">
            <a:avLst/>
          </a:prstGeom>
        </p:spPr>
        <p:txBody>
          <a:bodyPr lIns="45718" tIns="45718" rIns="45718" bIns="45718"/>
          <a:lstStyle>
            <a:lvl1pPr marL="0" indent="0" algn="ctr" defTabSz="825500">
              <a:lnSpc>
                <a:spcPct val="100000"/>
              </a:lnSpc>
              <a:spcBef>
                <a:spcPts val="0"/>
              </a:spcBef>
              <a:buSzTx/>
              <a:buNone/>
              <a:defRPr sz="5500" b="1"/>
            </a:lvl1pPr>
          </a:lstStyle>
          <a:p>
            <a:r>
              <a:t>Fact information</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87" name="Body Level One…"/>
          <p:cNvSpPr txBox="1">
            <a:spLocks noGrp="1"/>
          </p:cNvSpPr>
          <p:nvPr>
            <p:ph type="body" sz="quarter" idx="1" hasCustomPrompt="1"/>
          </p:nvPr>
        </p:nvSpPr>
        <p:spPr>
          <a:xfrm>
            <a:off x="2430024" y="10675453"/>
            <a:ext cx="20200054" cy="636980"/>
          </a:xfrm>
          <a:prstGeom prst="rect">
            <a:avLst/>
          </a:prstGeom>
        </p:spPr>
        <p:txBody>
          <a:bodyPr lIns="45718" tIns="45718" rIns="45718" bIns="45718"/>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88" name="Body Level One…"/>
          <p:cNvSpPr txBox="1">
            <a:spLocks noGrp="1"/>
          </p:cNvSpPr>
          <p:nvPr>
            <p:ph type="body" sz="half" idx="21" hasCustomPrompt="1"/>
          </p:nvPr>
        </p:nvSpPr>
        <p:spPr>
          <a:xfrm>
            <a:off x="1753923" y="4939860"/>
            <a:ext cx="20876154" cy="3836281"/>
          </a:xfrm>
          <a:prstGeom prst="rect">
            <a:avLst/>
          </a:prstGeom>
        </p:spPr>
        <p:txBody>
          <a:bodyPr/>
          <a:lstStyle>
            <a:lvl1pPr marL="469900" indent="-300876">
              <a:spcBef>
                <a:spcPts val="0"/>
              </a:spcBef>
              <a:buSzTx/>
              <a:buNone/>
              <a:defRPr sz="8500" spc="-200">
                <a:latin typeface="Helvetica Neue Medium"/>
                <a:ea typeface="Helvetica Neue Medium"/>
                <a:cs typeface="Helvetica Neue Medium"/>
                <a:sym typeface="Helvetica Neue Medium"/>
              </a:defRPr>
            </a:lvl1pPr>
          </a:lstStyle>
          <a:p>
            <a:r>
              <a:t>“Notable Quote”</a:t>
            </a: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206500" y="1079500"/>
            <a:ext cx="21971000" cy="1433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creativecommons.org/licenses/by-sa/4.0/"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a.root-servers.org/static/index.html"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book.mixu.net/distsys/intro.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book.mixu.net/distsys/intro.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book.mixu.net/distsys/intro.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https://www.zerohedge.com/news/chicago-new-york-and-back-85-millisecond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book.mixu.net/distsys/intro.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book.mixu.net/distsys/intro.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9.tif"/><Relationship Id="rId5" Type="http://schemas.openxmlformats.org/officeDocument/2006/relationships/image" Target="../media/image18.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book.mixu.net/distsys/intro.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9.tif"/><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0.tif"/><Relationship Id="rId5" Type="http://schemas.openxmlformats.org/officeDocument/2006/relationships/image" Target="../media/image19.tif"/><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0.tif"/><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facebook.com/"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Jonathan Bell, John Boyland, Mitch Wand…"/>
          <p:cNvSpPr txBox="1">
            <a:spLocks noGrp="1"/>
          </p:cNvSpPr>
          <p:nvPr>
            <p:ph type="body" sz="quarter" idx="1"/>
          </p:nvPr>
        </p:nvSpPr>
        <p:spPr>
          <a:xfrm>
            <a:off x="1201341" y="11177782"/>
            <a:ext cx="21971002" cy="1959510"/>
          </a:xfrm>
          <a:prstGeom prst="rect">
            <a:avLst/>
          </a:prstGeom>
        </p:spPr>
        <p:txBody>
          <a:bodyPr/>
          <a:lstStyle/>
          <a:p>
            <a:pPr>
              <a:defRPr>
                <a:solidFill>
                  <a:srgbClr val="005493"/>
                </a:solidFill>
              </a:defRPr>
            </a:pPr>
            <a:r>
              <a:t>Jonathan Bell, Adeel Bhutta, Mitch Wand</a:t>
            </a:r>
          </a:p>
          <a:p>
            <a:pPr>
              <a:defRPr>
                <a:solidFill>
                  <a:srgbClr val="005493"/>
                </a:solidFill>
              </a:defRPr>
            </a:pPr>
            <a:r>
              <a:t>Khoury College of Computer Sciences</a:t>
            </a:r>
          </a:p>
          <a:p>
            <a:pPr>
              <a:defRPr>
                <a:solidFill>
                  <a:srgbClr val="005493"/>
                </a:solidFill>
              </a:defRPr>
            </a:pPr>
            <a:r>
              <a:t>© 2022, released under </a:t>
            </a:r>
            <a:r>
              <a:rPr u="sng">
                <a:solidFill>
                  <a:srgbClr val="0000FF"/>
                </a:solidFill>
                <a:uFill>
                  <a:solidFill>
                    <a:srgbClr val="0000FF"/>
                  </a:solidFill>
                </a:uFill>
                <a:hlinkClick r:id="rId2"/>
              </a:rPr>
              <a:t>CC BY-SA</a:t>
            </a:r>
          </a:p>
        </p:txBody>
      </p:sp>
      <p:sp>
        <p:nvSpPr>
          <p:cNvPr id="155" name="CS 4530 &amp; CS 5500…"/>
          <p:cNvSpPr txBox="1">
            <a:spLocks noGrp="1"/>
          </p:cNvSpPr>
          <p:nvPr>
            <p:ph type="title"/>
          </p:nvPr>
        </p:nvSpPr>
        <p:spPr>
          <a:xfrm>
            <a:off x="1206495" y="2574991"/>
            <a:ext cx="21971006" cy="4648202"/>
          </a:xfrm>
          <a:prstGeom prst="rect">
            <a:avLst/>
          </a:prstGeom>
        </p:spPr>
        <p:txBody>
          <a:bodyPr/>
          <a:lstStyle>
            <a:lvl1pPr>
              <a:defRPr spc="-300">
                <a:solidFill>
                  <a:srgbClr val="005493"/>
                </a:solidFill>
              </a:defRPr>
            </a:lvl1pPr>
          </a:lstStyle>
          <a:p>
            <a:r>
              <a:t>CS 4530 Software Engineering</a:t>
            </a:r>
          </a:p>
        </p:txBody>
      </p:sp>
      <p:sp>
        <p:nvSpPr>
          <p:cNvPr id="156" name="Lecture 9.1: Why Engineer Distributed Software?"/>
          <p:cNvSpPr txBox="1"/>
          <p:nvPr/>
        </p:nvSpPr>
        <p:spPr>
          <a:xfrm>
            <a:off x="1201342" y="7223190"/>
            <a:ext cx="21971002" cy="190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825500">
              <a:defRPr sz="5500" b="1">
                <a:solidFill>
                  <a:srgbClr val="000000"/>
                </a:solidFill>
              </a:defRPr>
            </a:lvl1pPr>
          </a:lstStyle>
          <a:p>
            <a:r>
              <a:t>Module 9: Distributed Systems Principles and Requirements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Google Shape;110;p20"/>
          <p:cNvSpPr txBox="1">
            <a:spLocks noGrp="1"/>
          </p:cNvSpPr>
          <p:nvPr>
            <p:ph type="body" sz="half" idx="1"/>
          </p:nvPr>
        </p:nvSpPr>
        <p:spPr>
          <a:xfrm>
            <a:off x="1206500" y="2512662"/>
            <a:ext cx="11497413" cy="9991854"/>
          </a:xfrm>
          <a:prstGeom prst="rect">
            <a:avLst/>
          </a:prstGeom>
        </p:spPr>
        <p:txBody>
          <a:bodyPr/>
          <a:lstStyle/>
          <a:p>
            <a:pPr>
              <a:spcBef>
                <a:spcPts val="3000"/>
              </a:spcBef>
            </a:pPr>
            <a:r>
              <a:t>Another Strawman: Well-known centralized server. All requests made to this server:</a:t>
            </a:r>
          </a:p>
          <a:p>
            <a:pPr lvl="1">
              <a:spcBef>
                <a:spcPts val="3000"/>
              </a:spcBef>
            </a:pPr>
            <a:r>
              <a:t>Single point of failure</a:t>
            </a:r>
          </a:p>
          <a:p>
            <a:pPr lvl="1">
              <a:spcBef>
                <a:spcPts val="3000"/>
              </a:spcBef>
            </a:pPr>
            <a:r>
              <a:t>Bottleneck for throughput and access time</a:t>
            </a:r>
          </a:p>
          <a:p>
            <a:pPr lvl="1">
              <a:spcBef>
                <a:spcPts val="3000"/>
              </a:spcBef>
            </a:pPr>
            <a:r>
              <a:t>Bottleneck for administration (adding/changing records?)</a:t>
            </a:r>
          </a:p>
          <a:p>
            <a:pPr lvl="1">
              <a:spcBef>
                <a:spcPts val="3000"/>
              </a:spcBef>
            </a:pPr>
            <a:r>
              <a:t>Ultimately, </a:t>
            </a:r>
            <a:r>
              <a:rPr b="1"/>
              <a:t>not scalable</a:t>
            </a:r>
            <a:r>
              <a:t>!</a:t>
            </a:r>
          </a:p>
        </p:txBody>
      </p:sp>
      <p:sp>
        <p:nvSpPr>
          <p:cNvPr id="268" name="Google Shape;109;p20"/>
          <p:cNvSpPr txBox="1">
            <a:spLocks noGrp="1"/>
          </p:cNvSpPr>
          <p:nvPr>
            <p:ph type="title"/>
          </p:nvPr>
        </p:nvSpPr>
        <p:spPr>
          <a:prstGeom prst="rect">
            <a:avLst/>
          </a:prstGeom>
        </p:spPr>
        <p:txBody>
          <a:bodyPr/>
          <a:lstStyle>
            <a:lvl1pPr>
              <a:defRPr spc="-200"/>
            </a:lvl1pPr>
          </a:lstStyle>
          <a:p>
            <a:r>
              <a:t>Domain Name System</a:t>
            </a:r>
          </a:p>
        </p:txBody>
      </p:sp>
      <p:sp>
        <p:nvSpPr>
          <p:cNvPr id="269" name="Google Shape;111;p20"/>
          <p:cNvSpPr txBox="1">
            <a:spLocks noGrp="1"/>
          </p:cNvSpPr>
          <p:nvPr>
            <p:ph type="sldNum" sz="quarter" idx="4294967295"/>
          </p:nvPr>
        </p:nvSpPr>
        <p:spPr>
          <a:xfrm>
            <a:off x="12001499" y="13080998"/>
            <a:ext cx="368504" cy="374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270" name="Google Shape;113;p20"/>
          <p:cNvSpPr txBox="1"/>
          <p:nvPr/>
        </p:nvSpPr>
        <p:spPr>
          <a:xfrm>
            <a:off x="15753640" y="9550047"/>
            <a:ext cx="6989400" cy="699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49" tIns="182849" rIns="182849" bIns="182849" anchor="ctr">
            <a:spAutoFit/>
          </a:bodyPr>
          <a:lstStyle>
            <a:lvl1pPr defTabSz="1828800">
              <a:defRPr sz="2300" u="sng">
                <a:solidFill>
                  <a:srgbClr val="0000FF"/>
                </a:solidFill>
                <a:uFill>
                  <a:solidFill>
                    <a:srgbClr val="0000FF"/>
                  </a:solidFill>
                </a:uFill>
                <a:latin typeface="Arial"/>
                <a:ea typeface="Arial"/>
                <a:cs typeface="Arial"/>
                <a:sym typeface="Arial"/>
                <a:hlinkClick r:id="rId3"/>
              </a:defRPr>
            </a:lvl1pPr>
          </a:lstStyle>
          <a:p>
            <a:pPr>
              <a:defRPr>
                <a:solidFill>
                  <a:srgbClr val="0097A7"/>
                </a:solidFill>
                <a:uFillTx/>
              </a:defRPr>
            </a:pPr>
            <a:r>
              <a:rPr>
                <a:solidFill>
                  <a:srgbClr val="0000FF"/>
                </a:solidFill>
                <a:uFill>
                  <a:solidFill>
                    <a:srgbClr val="0000FF"/>
                  </a:solidFill>
                </a:uFill>
                <a:hlinkClick r:id="rId3"/>
              </a:rPr>
              <a:t>https://a.root-servers.org/metrics</a:t>
            </a:r>
          </a:p>
        </p:txBody>
      </p:sp>
      <p:pic>
        <p:nvPicPr>
          <p:cNvPr id="271" name="Picture 8" descr="Picture 8"/>
          <p:cNvPicPr>
            <a:picLocks noChangeAspect="1"/>
          </p:cNvPicPr>
          <p:nvPr/>
        </p:nvPicPr>
        <p:blipFill>
          <a:blip r:embed="rId4"/>
          <a:stretch>
            <a:fillRect/>
          </a:stretch>
        </p:blipFill>
        <p:spPr>
          <a:xfrm>
            <a:off x="13047843" y="3481370"/>
            <a:ext cx="11336157" cy="6167156"/>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Google Shape;126;p22"/>
          <p:cNvSpPr txBox="1">
            <a:spLocks noGrp="1"/>
          </p:cNvSpPr>
          <p:nvPr>
            <p:ph type="body" idx="1"/>
          </p:nvPr>
        </p:nvSpPr>
        <p:spPr>
          <a:xfrm>
            <a:off x="1206500" y="2512662"/>
            <a:ext cx="21971000" cy="9991854"/>
          </a:xfrm>
          <a:prstGeom prst="rect">
            <a:avLst/>
          </a:prstGeom>
        </p:spPr>
        <p:txBody>
          <a:bodyPr/>
          <a:lstStyle/>
          <a:p>
            <a:pPr>
              <a:lnSpc>
                <a:spcPct val="81000"/>
              </a:lnSpc>
              <a:spcBef>
                <a:spcPts val="1800"/>
              </a:spcBef>
            </a:pPr>
            <a:r>
              <a:t>We need a </a:t>
            </a:r>
            <a:r>
              <a:rPr b="1"/>
              <a:t>scalable</a:t>
            </a:r>
            <a:r>
              <a:t> solution</a:t>
            </a:r>
            <a:endParaRPr b="1"/>
          </a:p>
          <a:p>
            <a:pPr lvl="1">
              <a:lnSpc>
                <a:spcPct val="81000"/>
              </a:lnSpc>
              <a:spcBef>
                <a:spcPts val="1800"/>
              </a:spcBef>
            </a:pPr>
            <a:r>
              <a:t>New hosts keep being added</a:t>
            </a:r>
          </a:p>
          <a:p>
            <a:pPr lvl="1">
              <a:lnSpc>
                <a:spcPct val="81000"/>
              </a:lnSpc>
              <a:spcBef>
                <a:spcPts val="1800"/>
              </a:spcBef>
            </a:pPr>
            <a:r>
              <a:t>Number of users increases</a:t>
            </a:r>
          </a:p>
          <a:p>
            <a:pPr lvl="1">
              <a:lnSpc>
                <a:spcPct val="81000"/>
              </a:lnSpc>
              <a:spcBef>
                <a:spcPts val="1800"/>
              </a:spcBef>
            </a:pPr>
            <a:r>
              <a:t>Need to maintain speed/responsiveness</a:t>
            </a:r>
          </a:p>
          <a:p>
            <a:pPr>
              <a:lnSpc>
                <a:spcPct val="81000"/>
              </a:lnSpc>
              <a:spcBef>
                <a:spcPts val="1800"/>
              </a:spcBef>
            </a:pPr>
            <a:r>
              <a:t>We need our service to be </a:t>
            </a:r>
            <a:r>
              <a:rPr b="1"/>
              <a:t>available</a:t>
            </a:r>
            <a:r>
              <a:t> and </a:t>
            </a:r>
            <a:r>
              <a:rPr b="1"/>
              <a:t>fault tolerant</a:t>
            </a:r>
          </a:p>
          <a:p>
            <a:pPr lvl="1">
              <a:lnSpc>
                <a:spcPct val="81000"/>
              </a:lnSpc>
              <a:spcBef>
                <a:spcPts val="1800"/>
              </a:spcBef>
            </a:pPr>
            <a:r>
              <a:t>It is a crucial basic service</a:t>
            </a:r>
          </a:p>
          <a:p>
            <a:pPr lvl="1">
              <a:lnSpc>
                <a:spcPct val="81000"/>
              </a:lnSpc>
              <a:spcBef>
                <a:spcPts val="1800"/>
              </a:spcBef>
            </a:pPr>
            <a:r>
              <a:t>A problematic node shouldn’t “crash the internet”</a:t>
            </a:r>
          </a:p>
          <a:p>
            <a:pPr lvl="1">
              <a:lnSpc>
                <a:spcPct val="81000"/>
              </a:lnSpc>
              <a:spcBef>
                <a:spcPts val="1800"/>
              </a:spcBef>
            </a:pPr>
            <a:r>
              <a:t>Reads are more important that writes: far more queries to resolve records than to update them</a:t>
            </a:r>
          </a:p>
          <a:p>
            <a:pPr>
              <a:lnSpc>
                <a:spcPct val="81000"/>
              </a:lnSpc>
              <a:spcBef>
                <a:spcPts val="1800"/>
              </a:spcBef>
            </a:pPr>
            <a:r>
              <a:t>Global in scope</a:t>
            </a:r>
          </a:p>
          <a:p>
            <a:pPr lvl="1">
              <a:lnSpc>
                <a:spcPct val="81000"/>
              </a:lnSpc>
              <a:spcBef>
                <a:spcPts val="1800"/>
              </a:spcBef>
            </a:pPr>
            <a:r>
              <a:t>Domain names mean the same thing everywhere</a:t>
            </a:r>
          </a:p>
        </p:txBody>
      </p:sp>
      <p:sp>
        <p:nvSpPr>
          <p:cNvPr id="276" name="Google Shape;125;p22"/>
          <p:cNvSpPr txBox="1">
            <a:spLocks noGrp="1"/>
          </p:cNvSpPr>
          <p:nvPr>
            <p:ph type="title"/>
          </p:nvPr>
        </p:nvSpPr>
        <p:spPr>
          <a:prstGeom prst="rect">
            <a:avLst/>
          </a:prstGeom>
        </p:spPr>
        <p:txBody>
          <a:bodyPr/>
          <a:lstStyle>
            <a:lvl1pPr>
              <a:defRPr spc="-200"/>
            </a:lvl1pPr>
          </a:lstStyle>
          <a:p>
            <a:r>
              <a:t>DNS as a distributed system</a:t>
            </a:r>
          </a:p>
        </p:txBody>
      </p:sp>
      <p:sp>
        <p:nvSpPr>
          <p:cNvPr id="277" name="Google Shape;127;p22"/>
          <p:cNvSpPr txBox="1">
            <a:spLocks noGrp="1"/>
          </p:cNvSpPr>
          <p:nvPr>
            <p:ph type="sldNum" sz="quarter" idx="4294967295"/>
          </p:nvPr>
        </p:nvSpPr>
        <p:spPr>
          <a:xfrm>
            <a:off x="12001499" y="13080998"/>
            <a:ext cx="368504" cy="374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Distributed Systems Goals"/>
          <p:cNvSpPr txBox="1">
            <a:spLocks noGrp="1"/>
          </p:cNvSpPr>
          <p:nvPr>
            <p:ph type="title"/>
          </p:nvPr>
        </p:nvSpPr>
        <p:spPr>
          <a:prstGeom prst="rect">
            <a:avLst/>
          </a:prstGeom>
        </p:spPr>
        <p:txBody>
          <a:bodyPr/>
          <a:lstStyle>
            <a:lvl1pPr>
              <a:defRPr spc="-200"/>
            </a:lvl1pPr>
          </a:lstStyle>
          <a:p>
            <a:r>
              <a:t>Distributed Systems Goals</a:t>
            </a:r>
          </a:p>
        </p:txBody>
      </p:sp>
      <p:sp>
        <p:nvSpPr>
          <p:cNvPr id="282" name="Slide Subtitle"/>
          <p:cNvSpPr txBox="1">
            <a:spLocks noGrp="1"/>
          </p:cNvSpPr>
          <p:nvPr>
            <p:ph type="body" sz="quarter" idx="1"/>
          </p:nvPr>
        </p:nvSpPr>
        <p:spPr>
          <a:xfrm>
            <a:off x="1206500" y="2372961"/>
            <a:ext cx="21971000" cy="934780"/>
          </a:xfrm>
          <a:prstGeom prst="rect">
            <a:avLst/>
          </a:prstGeom>
        </p:spPr>
        <p:txBody>
          <a:bodyPr/>
          <a:lstStyle/>
          <a:p>
            <a:endParaRPr/>
          </a:p>
        </p:txBody>
      </p:sp>
      <p:sp>
        <p:nvSpPr>
          <p:cNvPr id="283" name="Scalability…"/>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b="1">
                <a:solidFill>
                  <a:srgbClr val="931A68"/>
                </a:solidFill>
              </a:defRPr>
            </a:pPr>
            <a:r>
              <a:t>Scalability</a:t>
            </a:r>
          </a:p>
          <a:p>
            <a:r>
              <a:t>Performance</a:t>
            </a:r>
          </a:p>
          <a:p>
            <a:r>
              <a:t>Latency</a:t>
            </a:r>
          </a:p>
          <a:p>
            <a:r>
              <a:t>Availability</a:t>
            </a:r>
          </a:p>
          <a:p>
            <a:r>
              <a:t>Fault Tolerance</a:t>
            </a:r>
          </a:p>
        </p:txBody>
      </p:sp>
      <p:sp>
        <p:nvSpPr>
          <p:cNvPr id="284" name="“the ability of a system, network, or process, to handle a growing amount of work in a capable manner or its ability to be enlarged to accommodate that growth.”"/>
          <p:cNvSpPr txBox="1"/>
          <p:nvPr/>
        </p:nvSpPr>
        <p:spPr>
          <a:xfrm>
            <a:off x="10411686" y="3389996"/>
            <a:ext cx="10607266" cy="3952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defTabSz="821530">
              <a:defRPr sz="5000">
                <a:solidFill>
                  <a:srgbClr val="931A68"/>
                </a:solidFill>
                <a:latin typeface="+mn-lt"/>
                <a:ea typeface="+mn-ea"/>
                <a:cs typeface="+mn-cs"/>
                <a:sym typeface="Helvetica"/>
              </a:defRPr>
            </a:lvl1pPr>
          </a:lstStyle>
          <a:p>
            <a:r>
              <a:t>“the ability of a system, network, or process, to handle a growing amount of work in a capable manner or its ability to be enlarged to accommodate that growth.”</a:t>
            </a:r>
          </a:p>
        </p:txBody>
      </p:sp>
      <p:sp>
        <p:nvSpPr>
          <p:cNvPr id="285" name="“Distributed Systems for Fun and Profit”, Takada"/>
          <p:cNvSpPr txBox="1"/>
          <p:nvPr/>
        </p:nvSpPr>
        <p:spPr>
          <a:xfrm>
            <a:off x="7012238" y="12138067"/>
            <a:ext cx="8821737" cy="625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3200" u="sng">
                <a:solidFill>
                  <a:srgbClr val="0000FF"/>
                </a:solidFill>
                <a:uFill>
                  <a:solidFill>
                    <a:srgbClr val="0000FF"/>
                  </a:solidFill>
                </a:uFill>
                <a:latin typeface="+mn-lt"/>
                <a:ea typeface="+mn-ea"/>
                <a:cs typeface="+mn-cs"/>
                <a:sym typeface="Helvetica"/>
                <a:hlinkClick r:id="rId3"/>
              </a:defRPr>
            </a:lvl1pPr>
          </a:lstStyle>
          <a:p>
            <a:pPr>
              <a:defRPr>
                <a:solidFill>
                  <a:srgbClr val="000000"/>
                </a:solidFill>
                <a:uFillTx/>
              </a:defRPr>
            </a:pPr>
            <a:r>
              <a:rPr>
                <a:solidFill>
                  <a:srgbClr val="0000FF"/>
                </a:solidFill>
                <a:uFill>
                  <a:solidFill>
                    <a:srgbClr val="0000FF"/>
                  </a:solidFill>
                </a:uFill>
                <a:hlinkClick r:id="rId3"/>
              </a:rPr>
              <a:t>“Distributed Systems for Fun and Profit”, Takada</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Distributed Systems Scale “Horizontally”"/>
          <p:cNvSpPr txBox="1">
            <a:spLocks noGrp="1"/>
          </p:cNvSpPr>
          <p:nvPr>
            <p:ph type="title"/>
          </p:nvPr>
        </p:nvSpPr>
        <p:spPr>
          <a:prstGeom prst="rect">
            <a:avLst/>
          </a:prstGeom>
        </p:spPr>
        <p:txBody>
          <a:bodyPr/>
          <a:lstStyle/>
          <a:p>
            <a:r>
              <a:rPr dirty="0"/>
              <a:t>Distributed Systems Scale “Horizontally”</a:t>
            </a:r>
          </a:p>
        </p:txBody>
      </p:sp>
      <p:sp>
        <p:nvSpPr>
          <p:cNvPr id="290" name="Slide Subtitle"/>
          <p:cNvSpPr txBox="1">
            <a:spLocks noGrp="1"/>
          </p:cNvSpPr>
          <p:nvPr>
            <p:ph type="body" sz="quarter" idx="1"/>
          </p:nvPr>
        </p:nvSpPr>
        <p:spPr>
          <a:prstGeom prst="rect">
            <a:avLst/>
          </a:prstGeom>
        </p:spPr>
        <p:txBody>
          <a:bodyPr/>
          <a:lstStyle/>
          <a:p>
            <a:endParaRPr/>
          </a:p>
        </p:txBody>
      </p:sp>
      <p:sp>
        <p:nvSpPr>
          <p:cNvPr id="291" name="Body Level On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481263" indent="-481263">
              <a:buSzPct val="100000"/>
            </a:pPr>
            <a:r>
              <a:t>“Vertical” scaling: add more resources to existing server</a:t>
            </a:r>
          </a:p>
          <a:p>
            <a:pPr marL="862263" lvl="1" indent="-481263">
              <a:buSzPct val="100000"/>
            </a:pPr>
            <a:r>
              <a:t>Faster CPUs, more CPU cores, more RAM, more storage</a:t>
            </a:r>
          </a:p>
          <a:p>
            <a:pPr marL="862263" lvl="1" indent="-481263">
              <a:buSzPct val="100000"/>
            </a:pPr>
            <a:r>
              <a:t>Ineffective once: Clock speed plateaus; difficult to write applications that utilize 256 CPU cores (adding 2TB RAM to a server </a:t>
            </a:r>
            <a:r>
              <a:rPr i="1"/>
              <a:t>can</a:t>
            </a:r>
            <a:r>
              <a:t> often help)</a:t>
            </a:r>
          </a:p>
          <a:p>
            <a:pPr marL="481263" indent="-481263">
              <a:buSzPct val="100000"/>
            </a:pPr>
            <a:r>
              <a:t>“Horizontal” scaling: add more servers</a:t>
            </a:r>
          </a:p>
          <a:p>
            <a:pPr marL="862263" lvl="1" indent="-481263">
              <a:buSzPct val="100000"/>
            </a:pPr>
            <a:r>
              <a:t>Rely on “commodity” servers rather than state-of-the-art hardware</a:t>
            </a:r>
          </a:p>
          <a:p>
            <a:pPr marL="862263" lvl="1" indent="-481263">
              <a:buSzPct val="100000"/>
            </a:pPr>
            <a:r>
              <a:t>Allows for dynamic addition of resources as needed by load</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Distributed Systems Goals"/>
          <p:cNvSpPr txBox="1">
            <a:spLocks noGrp="1"/>
          </p:cNvSpPr>
          <p:nvPr>
            <p:ph type="title"/>
          </p:nvPr>
        </p:nvSpPr>
        <p:spPr>
          <a:prstGeom prst="rect">
            <a:avLst/>
          </a:prstGeom>
        </p:spPr>
        <p:txBody>
          <a:bodyPr/>
          <a:lstStyle>
            <a:lvl1pPr>
              <a:defRPr spc="-200"/>
            </a:lvl1pPr>
          </a:lstStyle>
          <a:p>
            <a:r>
              <a:t>Distributed Systems Goals</a:t>
            </a:r>
          </a:p>
        </p:txBody>
      </p:sp>
      <p:sp>
        <p:nvSpPr>
          <p:cNvPr id="296" name="Slide Subtitle"/>
          <p:cNvSpPr txBox="1">
            <a:spLocks noGrp="1"/>
          </p:cNvSpPr>
          <p:nvPr>
            <p:ph type="body" sz="quarter" idx="1"/>
          </p:nvPr>
        </p:nvSpPr>
        <p:spPr>
          <a:xfrm>
            <a:off x="1206500" y="2372961"/>
            <a:ext cx="21971000" cy="934780"/>
          </a:xfrm>
          <a:prstGeom prst="rect">
            <a:avLst/>
          </a:prstGeom>
        </p:spPr>
        <p:txBody>
          <a:bodyPr/>
          <a:lstStyle/>
          <a:p>
            <a:endParaRPr/>
          </a:p>
        </p:txBody>
      </p:sp>
      <p:sp>
        <p:nvSpPr>
          <p:cNvPr id="297" name="Scalability…"/>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Scalability</a:t>
            </a:r>
          </a:p>
          <a:p>
            <a:pPr>
              <a:defRPr b="1">
                <a:solidFill>
                  <a:srgbClr val="931A68"/>
                </a:solidFill>
              </a:defRPr>
            </a:pPr>
            <a:r>
              <a:t>Performance</a:t>
            </a:r>
          </a:p>
          <a:p>
            <a:r>
              <a:t>Latency</a:t>
            </a:r>
          </a:p>
          <a:p>
            <a:r>
              <a:t>Availability</a:t>
            </a:r>
          </a:p>
          <a:p>
            <a:r>
              <a:t>Fault Tolerance</a:t>
            </a:r>
          </a:p>
        </p:txBody>
      </p:sp>
      <p:sp>
        <p:nvSpPr>
          <p:cNvPr id="298" name="“is characterized by the amount of useful work accomplished by a computer system compared to the time and resources used.”"/>
          <p:cNvSpPr txBox="1"/>
          <p:nvPr/>
        </p:nvSpPr>
        <p:spPr>
          <a:xfrm>
            <a:off x="10379068" y="3298030"/>
            <a:ext cx="10607265"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defTabSz="821530">
              <a:defRPr sz="5000">
                <a:solidFill>
                  <a:srgbClr val="931A68"/>
                </a:solidFill>
                <a:latin typeface="+mn-lt"/>
                <a:ea typeface="+mn-ea"/>
                <a:cs typeface="+mn-cs"/>
                <a:sym typeface="Helvetica"/>
              </a:defRPr>
            </a:lvl1pPr>
          </a:lstStyle>
          <a:p>
            <a:r>
              <a:t>“is characterized by the amount of useful work accomplished by a computer system compared to the time and resources used.”</a:t>
            </a:r>
          </a:p>
        </p:txBody>
      </p:sp>
      <p:sp>
        <p:nvSpPr>
          <p:cNvPr id="299" name="“Distributed Systems for Fun and Profit”, Takada"/>
          <p:cNvSpPr txBox="1"/>
          <p:nvPr/>
        </p:nvSpPr>
        <p:spPr>
          <a:xfrm>
            <a:off x="7012238" y="12138067"/>
            <a:ext cx="8821737" cy="625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3200" u="sng">
                <a:solidFill>
                  <a:srgbClr val="0000FF"/>
                </a:solidFill>
                <a:uFill>
                  <a:solidFill>
                    <a:srgbClr val="0000FF"/>
                  </a:solidFill>
                </a:uFill>
                <a:latin typeface="+mn-lt"/>
                <a:ea typeface="+mn-ea"/>
                <a:cs typeface="+mn-cs"/>
                <a:sym typeface="Helvetica"/>
                <a:hlinkClick r:id="rId3"/>
              </a:defRPr>
            </a:lvl1pPr>
          </a:lstStyle>
          <a:p>
            <a:pPr>
              <a:defRPr>
                <a:solidFill>
                  <a:srgbClr val="000000"/>
                </a:solidFill>
                <a:uFillTx/>
              </a:defRPr>
            </a:pPr>
            <a:r>
              <a:rPr>
                <a:solidFill>
                  <a:srgbClr val="0000FF"/>
                </a:solidFill>
                <a:uFill>
                  <a:solidFill>
                    <a:srgbClr val="0000FF"/>
                  </a:solidFill>
                </a:uFill>
                <a:hlinkClick r:id="rId3"/>
              </a:rPr>
              <a:t>“Distributed Systems for Fun and Profit”, Takada</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Improve Throughput With Concurrency"/>
          <p:cNvSpPr txBox="1">
            <a:spLocks noGrp="1"/>
          </p:cNvSpPr>
          <p:nvPr>
            <p:ph type="title"/>
          </p:nvPr>
        </p:nvSpPr>
        <p:spPr>
          <a:prstGeom prst="rect">
            <a:avLst/>
          </a:prstGeom>
        </p:spPr>
        <p:txBody>
          <a:bodyPr/>
          <a:lstStyle/>
          <a:p>
            <a:r>
              <a:t>Improve Throughput With Concurrency</a:t>
            </a:r>
          </a:p>
        </p:txBody>
      </p:sp>
      <p:sp>
        <p:nvSpPr>
          <p:cNvPr id="304" name="Facebook.com"/>
          <p:cNvSpPr/>
          <p:nvPr/>
        </p:nvSpPr>
        <p:spPr>
          <a:xfrm>
            <a:off x="5427908" y="5300601"/>
            <a:ext cx="13740930" cy="2121064"/>
          </a:xfrm>
          <a:prstGeom prst="rect">
            <a:avLst/>
          </a:prstGeom>
          <a:solidFill>
            <a:srgbClr val="4982C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lvl1pPr algn="l" defTabSz="821531">
              <a:defRPr sz="3000">
                <a:solidFill>
                  <a:srgbClr val="000000"/>
                </a:solidFill>
                <a:latin typeface="Helvetica Neue Medium"/>
                <a:ea typeface="Helvetica Neue Medium"/>
                <a:cs typeface="Helvetica Neue Medium"/>
                <a:sym typeface="Helvetica Neue Medium"/>
              </a:defRPr>
            </a:lvl1pPr>
          </a:lstStyle>
          <a:p>
            <a:r>
              <a:t>Facebook.com</a:t>
            </a:r>
          </a:p>
        </p:txBody>
      </p:sp>
      <p:sp>
        <p:nvSpPr>
          <p:cNvPr id="305" name="Request"/>
          <p:cNvSpPr txBox="1"/>
          <p:nvPr/>
        </p:nvSpPr>
        <p:spPr>
          <a:xfrm>
            <a:off x="3432145" y="5865606"/>
            <a:ext cx="1766139" cy="626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sz="3200" b="1">
                <a:solidFill>
                  <a:srgbClr val="000000"/>
                </a:solidFill>
              </a:defRPr>
            </a:lvl1pPr>
          </a:lstStyle>
          <a:p>
            <a:r>
              <a:t>Request</a:t>
            </a:r>
          </a:p>
        </p:txBody>
      </p:sp>
      <p:sp>
        <p:nvSpPr>
          <p:cNvPr id="306" name="Line"/>
          <p:cNvSpPr/>
          <p:nvPr/>
        </p:nvSpPr>
        <p:spPr>
          <a:xfrm>
            <a:off x="3763725" y="6682593"/>
            <a:ext cx="1785938" cy="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07" name="Cache Check"/>
          <p:cNvSpPr/>
          <p:nvPr/>
        </p:nvSpPr>
        <p:spPr>
          <a:xfrm>
            <a:off x="5628475" y="6095851"/>
            <a:ext cx="1785938" cy="1071564"/>
          </a:xfrm>
          <a:prstGeom prst="rect">
            <a:avLst/>
          </a:prstGeom>
          <a:solidFill>
            <a:srgbClr val="A1C9B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defTabSz="821531">
              <a:defRPr sz="3000">
                <a:solidFill>
                  <a:srgbClr val="000000"/>
                </a:solidFill>
                <a:latin typeface="Helvetica Neue Medium"/>
                <a:ea typeface="Helvetica Neue Medium"/>
                <a:cs typeface="Helvetica Neue Medium"/>
                <a:sym typeface="Helvetica Neue Medium"/>
              </a:defRPr>
            </a:lvl1pPr>
          </a:lstStyle>
          <a:p>
            <a:r>
              <a:t>Cache Check</a:t>
            </a:r>
          </a:p>
        </p:txBody>
      </p:sp>
      <p:sp>
        <p:nvSpPr>
          <p:cNvPr id="308" name="Send response"/>
          <p:cNvSpPr/>
          <p:nvPr/>
        </p:nvSpPr>
        <p:spPr>
          <a:xfrm>
            <a:off x="16870942" y="6095851"/>
            <a:ext cx="2245688" cy="1071564"/>
          </a:xfrm>
          <a:prstGeom prst="rect">
            <a:avLst/>
          </a:prstGeom>
          <a:solidFill>
            <a:srgbClr val="A1C9B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defTabSz="821531">
              <a:defRPr sz="3000">
                <a:solidFill>
                  <a:srgbClr val="000000"/>
                </a:solidFill>
                <a:latin typeface="Helvetica Neue Medium"/>
                <a:ea typeface="Helvetica Neue Medium"/>
                <a:cs typeface="Helvetica Neue Medium"/>
                <a:sym typeface="Helvetica Neue Medium"/>
              </a:defRPr>
            </a:lvl1pPr>
          </a:lstStyle>
          <a:p>
            <a:r>
              <a:t>Send response</a:t>
            </a:r>
          </a:p>
        </p:txBody>
      </p:sp>
      <p:sp>
        <p:nvSpPr>
          <p:cNvPr id="309" name="Response"/>
          <p:cNvSpPr txBox="1"/>
          <p:nvPr/>
        </p:nvSpPr>
        <p:spPr>
          <a:xfrm>
            <a:off x="19226676" y="6047939"/>
            <a:ext cx="2089634" cy="626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sz="3200" b="1">
                <a:solidFill>
                  <a:srgbClr val="000000"/>
                </a:solidFill>
              </a:defRPr>
            </a:lvl1pPr>
          </a:lstStyle>
          <a:p>
            <a:r>
              <a:t>Response</a:t>
            </a:r>
          </a:p>
        </p:txBody>
      </p:sp>
      <p:sp>
        <p:nvSpPr>
          <p:cNvPr id="310" name="Line"/>
          <p:cNvSpPr/>
          <p:nvPr/>
        </p:nvSpPr>
        <p:spPr>
          <a:xfrm>
            <a:off x="19171214" y="6682593"/>
            <a:ext cx="1485163" cy="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11" name="Build friends list"/>
          <p:cNvSpPr/>
          <p:nvPr/>
        </p:nvSpPr>
        <p:spPr>
          <a:xfrm>
            <a:off x="7884669" y="6095851"/>
            <a:ext cx="2245688" cy="1071564"/>
          </a:xfrm>
          <a:prstGeom prst="rect">
            <a:avLst/>
          </a:prstGeom>
          <a:solidFill>
            <a:srgbClr val="A1C9B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defTabSz="821531">
              <a:defRPr sz="3000">
                <a:solidFill>
                  <a:srgbClr val="000000"/>
                </a:solidFill>
                <a:latin typeface="Helvetica Neue Medium"/>
                <a:ea typeface="Helvetica Neue Medium"/>
                <a:cs typeface="Helvetica Neue Medium"/>
                <a:sym typeface="Helvetica Neue Medium"/>
              </a:defRPr>
            </a:lvl1pPr>
          </a:lstStyle>
          <a:p>
            <a:r>
              <a:t>Build friends list</a:t>
            </a:r>
          </a:p>
        </p:txBody>
      </p:sp>
      <p:sp>
        <p:nvSpPr>
          <p:cNvPr id="312" name="Build Suggestions"/>
          <p:cNvSpPr/>
          <p:nvPr/>
        </p:nvSpPr>
        <p:spPr>
          <a:xfrm>
            <a:off x="13720058" y="6095851"/>
            <a:ext cx="2714341" cy="1071564"/>
          </a:xfrm>
          <a:prstGeom prst="rect">
            <a:avLst/>
          </a:prstGeom>
          <a:solidFill>
            <a:srgbClr val="A1C9B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defTabSz="821531">
              <a:defRPr sz="3000">
                <a:solidFill>
                  <a:srgbClr val="000000"/>
                </a:solidFill>
                <a:latin typeface="Helvetica Neue Medium"/>
                <a:ea typeface="Helvetica Neue Medium"/>
                <a:cs typeface="Helvetica Neue Medium"/>
                <a:sym typeface="Helvetica Neue Medium"/>
              </a:defRPr>
            </a:lvl1pPr>
          </a:lstStyle>
          <a:p>
            <a:r>
              <a:t>Build Suggestions</a:t>
            </a:r>
          </a:p>
        </p:txBody>
      </p:sp>
      <p:sp>
        <p:nvSpPr>
          <p:cNvPr id="313" name="Build Newsfeed"/>
          <p:cNvSpPr/>
          <p:nvPr/>
        </p:nvSpPr>
        <p:spPr>
          <a:xfrm>
            <a:off x="10568037" y="6095851"/>
            <a:ext cx="2714341" cy="1071564"/>
          </a:xfrm>
          <a:prstGeom prst="rect">
            <a:avLst/>
          </a:prstGeom>
          <a:solidFill>
            <a:srgbClr val="A1C9B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defTabSz="821531">
              <a:defRPr sz="3000">
                <a:solidFill>
                  <a:srgbClr val="000000"/>
                </a:solidFill>
                <a:latin typeface="Helvetica Neue Medium"/>
                <a:ea typeface="Helvetica Neue Medium"/>
                <a:cs typeface="Helvetica Neue Medium"/>
                <a:sym typeface="Helvetica Neue Medium"/>
              </a:defRPr>
            </a:lvl1pPr>
          </a:lstStyle>
          <a:p>
            <a:r>
              <a:t>Build Newsfeed</a:t>
            </a:r>
          </a:p>
        </p:txBody>
      </p:sp>
      <p:sp>
        <p:nvSpPr>
          <p:cNvPr id="314" name="Line"/>
          <p:cNvSpPr/>
          <p:nvPr/>
        </p:nvSpPr>
        <p:spPr>
          <a:xfrm>
            <a:off x="7493224" y="6645871"/>
            <a:ext cx="421281" cy="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15" name="Line"/>
          <p:cNvSpPr/>
          <p:nvPr/>
        </p:nvSpPr>
        <p:spPr>
          <a:xfrm>
            <a:off x="10187946" y="6631632"/>
            <a:ext cx="359447" cy="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16" name="Line"/>
          <p:cNvSpPr/>
          <p:nvPr/>
        </p:nvSpPr>
        <p:spPr>
          <a:xfrm>
            <a:off x="13320926" y="6631632"/>
            <a:ext cx="359447" cy="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17" name="Line"/>
          <p:cNvSpPr/>
          <p:nvPr/>
        </p:nvSpPr>
        <p:spPr>
          <a:xfrm flipV="1">
            <a:off x="16434398" y="6645871"/>
            <a:ext cx="381961" cy="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18" name="Facebook.com"/>
          <p:cNvSpPr/>
          <p:nvPr/>
        </p:nvSpPr>
        <p:spPr>
          <a:xfrm>
            <a:off x="5368891" y="10004792"/>
            <a:ext cx="13740929" cy="3444469"/>
          </a:xfrm>
          <a:prstGeom prst="rect">
            <a:avLst/>
          </a:prstGeom>
          <a:solidFill>
            <a:srgbClr val="4982C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lvl1pPr algn="l" defTabSz="821531">
              <a:defRPr sz="3000">
                <a:solidFill>
                  <a:srgbClr val="000000"/>
                </a:solidFill>
                <a:latin typeface="Helvetica Neue Medium"/>
                <a:ea typeface="Helvetica Neue Medium"/>
                <a:cs typeface="Helvetica Neue Medium"/>
                <a:sym typeface="Helvetica Neue Medium"/>
              </a:defRPr>
            </a:lvl1pPr>
          </a:lstStyle>
          <a:p>
            <a:r>
              <a:t>Facebook.com</a:t>
            </a:r>
          </a:p>
        </p:txBody>
      </p:sp>
      <p:sp>
        <p:nvSpPr>
          <p:cNvPr id="319" name="Request"/>
          <p:cNvSpPr txBox="1"/>
          <p:nvPr/>
        </p:nvSpPr>
        <p:spPr>
          <a:xfrm>
            <a:off x="3464294" y="10162667"/>
            <a:ext cx="1766139" cy="6263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sz="3200" b="1">
                <a:solidFill>
                  <a:srgbClr val="000000"/>
                </a:solidFill>
              </a:defRPr>
            </a:lvl1pPr>
          </a:lstStyle>
          <a:p>
            <a:r>
              <a:t>Request</a:t>
            </a:r>
          </a:p>
        </p:txBody>
      </p:sp>
      <p:sp>
        <p:nvSpPr>
          <p:cNvPr id="320" name="Line"/>
          <p:cNvSpPr/>
          <p:nvPr/>
        </p:nvSpPr>
        <p:spPr>
          <a:xfrm>
            <a:off x="3704707" y="11164820"/>
            <a:ext cx="1785939" cy="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21" name="Cache Check"/>
          <p:cNvSpPr/>
          <p:nvPr/>
        </p:nvSpPr>
        <p:spPr>
          <a:xfrm>
            <a:off x="5569457" y="10800043"/>
            <a:ext cx="1785939" cy="1071563"/>
          </a:xfrm>
          <a:prstGeom prst="rect">
            <a:avLst/>
          </a:prstGeom>
          <a:solidFill>
            <a:srgbClr val="A1C9B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defTabSz="821531">
              <a:defRPr sz="3000">
                <a:solidFill>
                  <a:srgbClr val="000000"/>
                </a:solidFill>
                <a:latin typeface="Helvetica Neue Medium"/>
                <a:ea typeface="Helvetica Neue Medium"/>
                <a:cs typeface="Helvetica Neue Medium"/>
                <a:sym typeface="Helvetica Neue Medium"/>
              </a:defRPr>
            </a:lvl1pPr>
          </a:lstStyle>
          <a:p>
            <a:r>
              <a:t>Cache Check</a:t>
            </a:r>
          </a:p>
        </p:txBody>
      </p:sp>
      <p:sp>
        <p:nvSpPr>
          <p:cNvPr id="322" name="Send response"/>
          <p:cNvSpPr/>
          <p:nvPr/>
        </p:nvSpPr>
        <p:spPr>
          <a:xfrm>
            <a:off x="16811925" y="10800043"/>
            <a:ext cx="2245689" cy="1071563"/>
          </a:xfrm>
          <a:prstGeom prst="rect">
            <a:avLst/>
          </a:prstGeom>
          <a:solidFill>
            <a:srgbClr val="A1C9B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defTabSz="821531">
              <a:defRPr sz="3000">
                <a:solidFill>
                  <a:srgbClr val="000000"/>
                </a:solidFill>
                <a:latin typeface="Helvetica Neue Medium"/>
                <a:ea typeface="Helvetica Neue Medium"/>
                <a:cs typeface="Helvetica Neue Medium"/>
                <a:sym typeface="Helvetica Neue Medium"/>
              </a:defRPr>
            </a:lvl1pPr>
          </a:lstStyle>
          <a:p>
            <a:r>
              <a:t>Send response</a:t>
            </a:r>
          </a:p>
        </p:txBody>
      </p:sp>
      <p:sp>
        <p:nvSpPr>
          <p:cNvPr id="323" name="Response"/>
          <p:cNvSpPr txBox="1"/>
          <p:nvPr/>
        </p:nvSpPr>
        <p:spPr>
          <a:xfrm>
            <a:off x="19167660" y="10314532"/>
            <a:ext cx="2089633" cy="626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sz="3200" b="1">
                <a:solidFill>
                  <a:srgbClr val="000000"/>
                </a:solidFill>
              </a:defRPr>
            </a:lvl1pPr>
          </a:lstStyle>
          <a:p>
            <a:r>
              <a:t>Response</a:t>
            </a:r>
          </a:p>
        </p:txBody>
      </p:sp>
      <p:sp>
        <p:nvSpPr>
          <p:cNvPr id="324" name="Line"/>
          <p:cNvSpPr/>
          <p:nvPr/>
        </p:nvSpPr>
        <p:spPr>
          <a:xfrm>
            <a:off x="19112196" y="11065324"/>
            <a:ext cx="1485163" cy="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25" name="Build friends list"/>
          <p:cNvSpPr/>
          <p:nvPr/>
        </p:nvSpPr>
        <p:spPr>
          <a:xfrm>
            <a:off x="7825651" y="10800043"/>
            <a:ext cx="2245689" cy="1071563"/>
          </a:xfrm>
          <a:prstGeom prst="rect">
            <a:avLst/>
          </a:prstGeom>
          <a:solidFill>
            <a:srgbClr val="A1C9B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defTabSz="821531">
              <a:defRPr sz="3000">
                <a:solidFill>
                  <a:srgbClr val="000000"/>
                </a:solidFill>
                <a:latin typeface="Helvetica Neue Medium"/>
                <a:ea typeface="Helvetica Neue Medium"/>
                <a:cs typeface="Helvetica Neue Medium"/>
                <a:sym typeface="Helvetica Neue Medium"/>
              </a:defRPr>
            </a:lvl1pPr>
          </a:lstStyle>
          <a:p>
            <a:r>
              <a:t>Build friends list</a:t>
            </a:r>
          </a:p>
        </p:txBody>
      </p:sp>
      <p:sp>
        <p:nvSpPr>
          <p:cNvPr id="326" name="Build Suggestions"/>
          <p:cNvSpPr/>
          <p:nvPr/>
        </p:nvSpPr>
        <p:spPr>
          <a:xfrm>
            <a:off x="13661042" y="10800043"/>
            <a:ext cx="2714341" cy="1071563"/>
          </a:xfrm>
          <a:prstGeom prst="rect">
            <a:avLst/>
          </a:prstGeom>
          <a:solidFill>
            <a:srgbClr val="A1C9B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defTabSz="821531">
              <a:defRPr sz="3000">
                <a:solidFill>
                  <a:srgbClr val="000000"/>
                </a:solidFill>
                <a:latin typeface="Helvetica Neue Medium"/>
                <a:ea typeface="Helvetica Neue Medium"/>
                <a:cs typeface="Helvetica Neue Medium"/>
                <a:sym typeface="Helvetica Neue Medium"/>
              </a:defRPr>
            </a:lvl1pPr>
          </a:lstStyle>
          <a:p>
            <a:r>
              <a:t>Build Suggestions</a:t>
            </a:r>
          </a:p>
        </p:txBody>
      </p:sp>
      <p:sp>
        <p:nvSpPr>
          <p:cNvPr id="327" name="Build Newsfeed"/>
          <p:cNvSpPr/>
          <p:nvPr/>
        </p:nvSpPr>
        <p:spPr>
          <a:xfrm>
            <a:off x="10509019" y="10800043"/>
            <a:ext cx="2714341" cy="1071563"/>
          </a:xfrm>
          <a:prstGeom prst="rect">
            <a:avLst/>
          </a:prstGeom>
          <a:solidFill>
            <a:srgbClr val="A1C9B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defTabSz="821531">
              <a:defRPr sz="3000">
                <a:solidFill>
                  <a:srgbClr val="000000"/>
                </a:solidFill>
                <a:latin typeface="Helvetica Neue Medium"/>
                <a:ea typeface="Helvetica Neue Medium"/>
                <a:cs typeface="Helvetica Neue Medium"/>
                <a:sym typeface="Helvetica Neue Medium"/>
              </a:defRPr>
            </a:lvl1pPr>
          </a:lstStyle>
          <a:p>
            <a:r>
              <a:t>Build Newsfeed</a:t>
            </a:r>
          </a:p>
        </p:txBody>
      </p:sp>
      <p:sp>
        <p:nvSpPr>
          <p:cNvPr id="328" name="Line"/>
          <p:cNvSpPr/>
          <p:nvPr/>
        </p:nvSpPr>
        <p:spPr>
          <a:xfrm>
            <a:off x="7352793" y="11065324"/>
            <a:ext cx="421281" cy="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29" name="Line"/>
          <p:cNvSpPr/>
          <p:nvPr/>
        </p:nvSpPr>
        <p:spPr>
          <a:xfrm>
            <a:off x="3704707" y="11608750"/>
            <a:ext cx="1785939" cy="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30" name="Line"/>
          <p:cNvSpPr/>
          <p:nvPr/>
        </p:nvSpPr>
        <p:spPr>
          <a:xfrm>
            <a:off x="7349788" y="11608750"/>
            <a:ext cx="438606" cy="1065796"/>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31" name="Line"/>
          <p:cNvSpPr/>
          <p:nvPr/>
        </p:nvSpPr>
        <p:spPr>
          <a:xfrm>
            <a:off x="10086938" y="11078350"/>
            <a:ext cx="421281" cy="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32" name="Line"/>
          <p:cNvSpPr/>
          <p:nvPr/>
        </p:nvSpPr>
        <p:spPr>
          <a:xfrm>
            <a:off x="10138557" y="12624570"/>
            <a:ext cx="421281" cy="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33" name="Line"/>
          <p:cNvSpPr/>
          <p:nvPr/>
        </p:nvSpPr>
        <p:spPr>
          <a:xfrm>
            <a:off x="13232494" y="11115072"/>
            <a:ext cx="421281" cy="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34" name="Line"/>
          <p:cNvSpPr/>
          <p:nvPr/>
        </p:nvSpPr>
        <p:spPr>
          <a:xfrm>
            <a:off x="13290008" y="12624570"/>
            <a:ext cx="421281" cy="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35" name="Line"/>
          <p:cNvSpPr/>
          <p:nvPr/>
        </p:nvSpPr>
        <p:spPr>
          <a:xfrm>
            <a:off x="16385992" y="11062897"/>
            <a:ext cx="421280" cy="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36" name="Line"/>
          <p:cNvSpPr/>
          <p:nvPr/>
        </p:nvSpPr>
        <p:spPr>
          <a:xfrm flipV="1">
            <a:off x="16399858" y="11606323"/>
            <a:ext cx="404408" cy="619800"/>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37" name="Line"/>
          <p:cNvSpPr/>
          <p:nvPr/>
        </p:nvSpPr>
        <p:spPr>
          <a:xfrm>
            <a:off x="19112196" y="11468679"/>
            <a:ext cx="1485163" cy="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38" name="Build friends list"/>
          <p:cNvSpPr/>
          <p:nvPr/>
        </p:nvSpPr>
        <p:spPr>
          <a:xfrm>
            <a:off x="7884669" y="12104241"/>
            <a:ext cx="2245688" cy="1071564"/>
          </a:xfrm>
          <a:prstGeom prst="rect">
            <a:avLst/>
          </a:prstGeom>
          <a:solidFill>
            <a:srgbClr val="A1C9B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defTabSz="821531">
              <a:defRPr sz="3000">
                <a:solidFill>
                  <a:srgbClr val="000000"/>
                </a:solidFill>
                <a:latin typeface="Helvetica Neue Medium"/>
                <a:ea typeface="Helvetica Neue Medium"/>
                <a:cs typeface="Helvetica Neue Medium"/>
                <a:sym typeface="Helvetica Neue Medium"/>
              </a:defRPr>
            </a:lvl1pPr>
          </a:lstStyle>
          <a:p>
            <a:r>
              <a:t>Build friends list</a:t>
            </a:r>
          </a:p>
        </p:txBody>
      </p:sp>
      <p:sp>
        <p:nvSpPr>
          <p:cNvPr id="339" name="Build Newsfeed"/>
          <p:cNvSpPr/>
          <p:nvPr/>
        </p:nvSpPr>
        <p:spPr>
          <a:xfrm>
            <a:off x="10568037" y="12104241"/>
            <a:ext cx="2714341" cy="1071564"/>
          </a:xfrm>
          <a:prstGeom prst="rect">
            <a:avLst/>
          </a:prstGeom>
          <a:solidFill>
            <a:srgbClr val="A1C9B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defTabSz="821531">
              <a:defRPr sz="3000">
                <a:solidFill>
                  <a:srgbClr val="000000"/>
                </a:solidFill>
                <a:latin typeface="Helvetica Neue Medium"/>
                <a:ea typeface="Helvetica Neue Medium"/>
                <a:cs typeface="Helvetica Neue Medium"/>
                <a:sym typeface="Helvetica Neue Medium"/>
              </a:defRPr>
            </a:lvl1pPr>
          </a:lstStyle>
          <a:p>
            <a:r>
              <a:t>Build Newsfeed</a:t>
            </a:r>
          </a:p>
        </p:txBody>
      </p:sp>
      <p:sp>
        <p:nvSpPr>
          <p:cNvPr id="340" name="Build Suggestions"/>
          <p:cNvSpPr/>
          <p:nvPr/>
        </p:nvSpPr>
        <p:spPr>
          <a:xfrm>
            <a:off x="13720058" y="12088789"/>
            <a:ext cx="2714341" cy="1071563"/>
          </a:xfrm>
          <a:prstGeom prst="rect">
            <a:avLst/>
          </a:prstGeom>
          <a:solidFill>
            <a:srgbClr val="A1C9B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defTabSz="821531">
              <a:defRPr sz="3000">
                <a:solidFill>
                  <a:srgbClr val="000000"/>
                </a:solidFill>
                <a:latin typeface="Helvetica Neue Medium"/>
                <a:ea typeface="Helvetica Neue Medium"/>
                <a:cs typeface="Helvetica Neue Medium"/>
                <a:sym typeface="Helvetica Neue Medium"/>
              </a:defRPr>
            </a:lvl1pPr>
          </a:lstStyle>
          <a:p>
            <a:r>
              <a:t>Build Suggestions</a:t>
            </a:r>
          </a:p>
        </p:txBody>
      </p:sp>
      <p:sp>
        <p:nvSpPr>
          <p:cNvPr id="341" name="Throughput: total requests that can be processed per unit-time"/>
          <p:cNvSpPr txBox="1"/>
          <p:nvPr/>
        </p:nvSpPr>
        <p:spPr>
          <a:xfrm>
            <a:off x="5227203" y="3968291"/>
            <a:ext cx="14024306" cy="671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000000"/>
                </a:solidFill>
              </a:defRPr>
            </a:lvl1pPr>
          </a:lstStyle>
          <a:p>
            <a:r>
              <a:t>Throughput: total requests that can be processed per unit-time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Distributed Systems Goals"/>
          <p:cNvSpPr txBox="1">
            <a:spLocks noGrp="1"/>
          </p:cNvSpPr>
          <p:nvPr>
            <p:ph type="title"/>
          </p:nvPr>
        </p:nvSpPr>
        <p:spPr>
          <a:prstGeom prst="rect">
            <a:avLst/>
          </a:prstGeom>
        </p:spPr>
        <p:txBody>
          <a:bodyPr/>
          <a:lstStyle>
            <a:lvl1pPr>
              <a:defRPr spc="-200"/>
            </a:lvl1pPr>
          </a:lstStyle>
          <a:p>
            <a:r>
              <a:t>Distributed Systems Goals</a:t>
            </a:r>
          </a:p>
        </p:txBody>
      </p:sp>
      <p:sp>
        <p:nvSpPr>
          <p:cNvPr id="346" name="Slide Subtitle"/>
          <p:cNvSpPr txBox="1">
            <a:spLocks noGrp="1"/>
          </p:cNvSpPr>
          <p:nvPr>
            <p:ph type="body" sz="quarter" idx="1"/>
          </p:nvPr>
        </p:nvSpPr>
        <p:spPr>
          <a:xfrm>
            <a:off x="1206500" y="2372961"/>
            <a:ext cx="21971000" cy="934780"/>
          </a:xfrm>
          <a:prstGeom prst="rect">
            <a:avLst/>
          </a:prstGeom>
        </p:spPr>
        <p:txBody>
          <a:bodyPr/>
          <a:lstStyle/>
          <a:p>
            <a:endParaRPr/>
          </a:p>
        </p:txBody>
      </p:sp>
      <p:sp>
        <p:nvSpPr>
          <p:cNvPr id="347" name="Scalability…"/>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Scalability</a:t>
            </a:r>
          </a:p>
          <a:p>
            <a:r>
              <a:t>Performance</a:t>
            </a:r>
          </a:p>
          <a:p>
            <a:pPr>
              <a:defRPr b="1">
                <a:solidFill>
                  <a:srgbClr val="931A68"/>
                </a:solidFill>
              </a:defRPr>
            </a:pPr>
            <a:r>
              <a:t>Latency</a:t>
            </a:r>
          </a:p>
          <a:p>
            <a:r>
              <a:t>Availability</a:t>
            </a:r>
          </a:p>
          <a:p>
            <a:r>
              <a:t>Fault Tolerance</a:t>
            </a:r>
          </a:p>
        </p:txBody>
      </p:sp>
      <p:sp>
        <p:nvSpPr>
          <p:cNvPr id="348" name="“The state of being latent; delay, a period between the initiation of something and the it becoming visible.”"/>
          <p:cNvSpPr txBox="1"/>
          <p:nvPr/>
        </p:nvSpPr>
        <p:spPr>
          <a:xfrm>
            <a:off x="10379068" y="3298030"/>
            <a:ext cx="10607265"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defTabSz="821530">
              <a:defRPr sz="5000">
                <a:solidFill>
                  <a:srgbClr val="931A68"/>
                </a:solidFill>
                <a:latin typeface="+mn-lt"/>
                <a:ea typeface="+mn-ea"/>
                <a:cs typeface="+mn-cs"/>
                <a:sym typeface="Helvetica"/>
              </a:defRPr>
            </a:lvl1pPr>
          </a:lstStyle>
          <a:p>
            <a:r>
              <a:t>“The state of being latent; delay, a period between the initiation of something and the it becoming visible.”</a:t>
            </a:r>
          </a:p>
        </p:txBody>
      </p:sp>
      <p:sp>
        <p:nvSpPr>
          <p:cNvPr id="349" name="“Distributed Systems for Fun and Profit”, Takada"/>
          <p:cNvSpPr txBox="1"/>
          <p:nvPr/>
        </p:nvSpPr>
        <p:spPr>
          <a:xfrm>
            <a:off x="7012238" y="12138067"/>
            <a:ext cx="8821737" cy="625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3200" u="sng">
                <a:solidFill>
                  <a:srgbClr val="0000FF"/>
                </a:solidFill>
                <a:uFill>
                  <a:solidFill>
                    <a:srgbClr val="0000FF"/>
                  </a:solidFill>
                </a:uFill>
                <a:latin typeface="+mn-lt"/>
                <a:ea typeface="+mn-ea"/>
                <a:cs typeface="+mn-cs"/>
                <a:sym typeface="Helvetica"/>
                <a:hlinkClick r:id="rId3"/>
              </a:defRPr>
            </a:lvl1pPr>
          </a:lstStyle>
          <a:p>
            <a:pPr>
              <a:defRPr>
                <a:solidFill>
                  <a:srgbClr val="000000"/>
                </a:solidFill>
                <a:uFillTx/>
              </a:defRPr>
            </a:pPr>
            <a:r>
              <a:rPr>
                <a:solidFill>
                  <a:srgbClr val="0000FF"/>
                </a:solidFill>
                <a:uFill>
                  <a:solidFill>
                    <a:srgbClr val="0000FF"/>
                  </a:solidFill>
                </a:uFill>
                <a:hlinkClick r:id="rId3"/>
              </a:rPr>
              <a:t>“Distributed Systems for Fun and Profit”, Takada</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In client/server model, latency is simply: time between client sending request and receiving response…"/>
          <p:cNvSpPr txBox="1">
            <a:spLocks noGrp="1"/>
          </p:cNvSpPr>
          <p:nvPr>
            <p:ph type="body" sz="half" idx="1"/>
          </p:nvPr>
        </p:nvSpPr>
        <p:spPr>
          <a:xfrm>
            <a:off x="1206500" y="4248503"/>
            <a:ext cx="21971000" cy="4673469"/>
          </a:xfrm>
          <a:prstGeom prst="rect">
            <a:avLst/>
          </a:prstGeom>
        </p:spPr>
        <p:txBody>
          <a:bodyPr/>
          <a:lstStyle/>
          <a:p>
            <a:r>
              <a:t>In client/server model, latency is simply: time between client sending request and receiving response</a:t>
            </a:r>
          </a:p>
          <a:p>
            <a:r>
              <a:t>What contributes to latency?</a:t>
            </a:r>
          </a:p>
          <a:p>
            <a:r>
              <a:t>Adding pipelined components -&gt; latency is cumulative</a:t>
            </a:r>
          </a:p>
        </p:txBody>
      </p:sp>
      <p:sp>
        <p:nvSpPr>
          <p:cNvPr id="354" name="Latency: Delay in Receiving a Response"/>
          <p:cNvSpPr txBox="1">
            <a:spLocks noGrp="1"/>
          </p:cNvSpPr>
          <p:nvPr>
            <p:ph type="title"/>
          </p:nvPr>
        </p:nvSpPr>
        <p:spPr>
          <a:prstGeom prst="rect">
            <a:avLst/>
          </a:prstGeom>
        </p:spPr>
        <p:txBody>
          <a:bodyPr/>
          <a:lstStyle/>
          <a:p>
            <a:r>
              <a:t>Latency: Delay in Receiving a Response</a:t>
            </a:r>
          </a:p>
        </p:txBody>
      </p:sp>
      <p:sp>
        <p:nvSpPr>
          <p:cNvPr id="355" name="Camera"/>
          <p:cNvSpPr/>
          <p:nvPr/>
        </p:nvSpPr>
        <p:spPr>
          <a:xfrm>
            <a:off x="8653236" y="10237827"/>
            <a:ext cx="1785938" cy="1785939"/>
          </a:xfrm>
          <a:prstGeom prst="rect">
            <a:avLst/>
          </a:prstGeom>
          <a:solidFill>
            <a:srgbClr val="566D7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defTabSz="821531">
              <a:defRPr sz="3000">
                <a:solidFill>
                  <a:srgbClr val="FFFFFF"/>
                </a:solidFill>
                <a:latin typeface="Helvetica Neue Medium"/>
                <a:ea typeface="Helvetica Neue Medium"/>
                <a:cs typeface="Helvetica Neue Medium"/>
                <a:sym typeface="Helvetica Neue Medium"/>
              </a:defRPr>
            </a:lvl1pPr>
          </a:lstStyle>
          <a:p>
            <a:r>
              <a:t>Camera</a:t>
            </a:r>
          </a:p>
        </p:txBody>
      </p:sp>
      <p:sp>
        <p:nvSpPr>
          <p:cNvPr id="356" name="Image Service"/>
          <p:cNvSpPr/>
          <p:nvPr/>
        </p:nvSpPr>
        <p:spPr>
          <a:xfrm>
            <a:off x="13448594" y="10237827"/>
            <a:ext cx="3877213" cy="1492140"/>
          </a:xfrm>
          <a:prstGeom prst="rect">
            <a:avLst/>
          </a:prstGeom>
          <a:solidFill>
            <a:srgbClr val="A1C9B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lvl1pPr defTabSz="821531">
              <a:defRPr sz="3000">
                <a:solidFill>
                  <a:srgbClr val="000000"/>
                </a:solidFill>
                <a:latin typeface="Helvetica Neue Medium"/>
                <a:ea typeface="Helvetica Neue Medium"/>
                <a:cs typeface="Helvetica Neue Medium"/>
                <a:sym typeface="Helvetica Neue Medium"/>
              </a:defRPr>
            </a:lvl1pPr>
          </a:lstStyle>
          <a:p>
            <a:r>
              <a:t>Image Service</a:t>
            </a:r>
          </a:p>
        </p:txBody>
      </p:sp>
      <p:sp>
        <p:nvSpPr>
          <p:cNvPr id="357" name="Line"/>
          <p:cNvSpPr/>
          <p:nvPr/>
        </p:nvSpPr>
        <p:spPr>
          <a:xfrm>
            <a:off x="10458332" y="11130796"/>
            <a:ext cx="3005657" cy="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58" name="Sends images"/>
          <p:cNvSpPr txBox="1"/>
          <p:nvPr/>
        </p:nvSpPr>
        <p:spPr>
          <a:xfrm>
            <a:off x="10578824" y="10434644"/>
            <a:ext cx="2730120" cy="614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sz="3200">
                <a:solidFill>
                  <a:srgbClr val="000000"/>
                </a:solidFill>
              </a:defRPr>
            </a:lvl1pPr>
          </a:lstStyle>
          <a:p>
            <a:r>
              <a:t>Sends images</a:t>
            </a:r>
          </a:p>
        </p:txBody>
      </p:sp>
      <p:sp>
        <p:nvSpPr>
          <p:cNvPr id="359" name="Processes images"/>
          <p:cNvSpPr txBox="1"/>
          <p:nvPr/>
        </p:nvSpPr>
        <p:spPr>
          <a:xfrm>
            <a:off x="12024432" y="12324791"/>
            <a:ext cx="3467329" cy="614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sz="3200">
                <a:solidFill>
                  <a:srgbClr val="000000"/>
                </a:solidFill>
              </a:defRPr>
            </a:lvl1pPr>
          </a:lstStyle>
          <a:p>
            <a:r>
              <a:t>Processes images</a:t>
            </a:r>
          </a:p>
        </p:txBody>
      </p:sp>
      <p:sp>
        <p:nvSpPr>
          <p:cNvPr id="360" name="Phase 1"/>
          <p:cNvSpPr/>
          <p:nvPr/>
        </p:nvSpPr>
        <p:spPr>
          <a:xfrm>
            <a:off x="13521135" y="10823947"/>
            <a:ext cx="1640856" cy="648797"/>
          </a:xfrm>
          <a:prstGeom prst="rect">
            <a:avLst/>
          </a:prstGeom>
          <a:solidFill>
            <a:srgbClr val="597AC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defTabSz="821531">
              <a:defRPr sz="3000">
                <a:solidFill>
                  <a:srgbClr val="FFFFFF"/>
                </a:solidFill>
                <a:latin typeface="Helvetica Neue Medium"/>
                <a:ea typeface="Helvetica Neue Medium"/>
                <a:cs typeface="Helvetica Neue Medium"/>
                <a:sym typeface="Helvetica Neue Medium"/>
              </a:defRPr>
            </a:lvl1pPr>
          </a:lstStyle>
          <a:p>
            <a:r>
              <a:t>Phase 1</a:t>
            </a:r>
          </a:p>
        </p:txBody>
      </p:sp>
      <p:sp>
        <p:nvSpPr>
          <p:cNvPr id="361" name="Phase 2"/>
          <p:cNvSpPr/>
          <p:nvPr/>
        </p:nvSpPr>
        <p:spPr>
          <a:xfrm>
            <a:off x="15486594" y="10823947"/>
            <a:ext cx="1640855" cy="648797"/>
          </a:xfrm>
          <a:prstGeom prst="rect">
            <a:avLst/>
          </a:prstGeom>
          <a:solidFill>
            <a:srgbClr val="597AC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defTabSz="821531">
              <a:defRPr sz="3000">
                <a:solidFill>
                  <a:srgbClr val="FFFFFF"/>
                </a:solidFill>
                <a:latin typeface="Helvetica Neue Medium"/>
                <a:ea typeface="Helvetica Neue Medium"/>
                <a:cs typeface="Helvetica Neue Medium"/>
                <a:sym typeface="Helvetica Neue Medium"/>
              </a:defRPr>
            </a:lvl1pPr>
          </a:lstStyle>
          <a:p>
            <a:r>
              <a:t>Phase 2</a:t>
            </a:r>
          </a:p>
        </p:txBody>
      </p:sp>
      <p:cxnSp>
        <p:nvCxnSpPr>
          <p:cNvPr id="362" name="Connection Line"/>
          <p:cNvCxnSpPr>
            <a:stCxn id="355" idx="0"/>
            <a:endCxn id="361" idx="0"/>
          </p:cNvCxnSpPr>
          <p:nvPr/>
        </p:nvCxnSpPr>
        <p:spPr>
          <a:xfrm>
            <a:off x="9546204" y="11130796"/>
            <a:ext cx="6760818" cy="17550"/>
          </a:xfrm>
          <a:prstGeom prst="straightConnector1">
            <a:avLst/>
          </a:prstGeom>
          <a:ln w="25400">
            <a:solidFill>
              <a:srgbClr val="000000"/>
            </a:solidFill>
            <a:miter lim="400000"/>
            <a:headEnd type="triangle"/>
          </a:ln>
        </p:spPr>
      </p:cxnSp>
      <p:grpSp>
        <p:nvGrpSpPr>
          <p:cNvPr id="367" name="Group"/>
          <p:cNvGrpSpPr/>
          <p:nvPr/>
        </p:nvGrpSpPr>
        <p:grpSpPr>
          <a:xfrm>
            <a:off x="11980155" y="11148345"/>
            <a:ext cx="6909663" cy="2293924"/>
            <a:chOff x="518325" y="307047"/>
            <a:chExt cx="6909662" cy="2293922"/>
          </a:xfrm>
        </p:grpSpPr>
        <p:sp>
          <p:nvSpPr>
            <p:cNvPr id="363" name="10ns"/>
            <p:cNvSpPr/>
            <p:nvPr/>
          </p:nvSpPr>
          <p:spPr>
            <a:xfrm>
              <a:off x="518325" y="46188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defTabSz="821531">
                <a:defRPr sz="3200">
                  <a:solidFill>
                    <a:srgbClr val="000000"/>
                  </a:solidFill>
                </a:defRPr>
              </a:lvl1pPr>
            </a:lstStyle>
            <a:p>
              <a:r>
                <a:t>10ns</a:t>
              </a:r>
            </a:p>
          </p:txBody>
        </p:sp>
        <p:sp>
          <p:nvSpPr>
            <p:cNvPr id="364" name="5ns"/>
            <p:cNvSpPr/>
            <p:nvPr/>
          </p:nvSpPr>
          <p:spPr>
            <a:xfrm>
              <a:off x="2879732" y="81953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defTabSz="821531">
                <a:defRPr sz="3200">
                  <a:solidFill>
                    <a:srgbClr val="000000"/>
                  </a:solidFill>
                </a:defRPr>
              </a:lvl1pPr>
            </a:lstStyle>
            <a:p>
              <a:r>
                <a:t>5ns</a:t>
              </a:r>
            </a:p>
          </p:txBody>
        </p:sp>
        <p:sp>
          <p:nvSpPr>
            <p:cNvPr id="365" name="5ns"/>
            <p:cNvSpPr/>
            <p:nvPr/>
          </p:nvSpPr>
          <p:spPr>
            <a:xfrm>
              <a:off x="6157987" y="307047"/>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defTabSz="821531">
                <a:defRPr sz="3200">
                  <a:solidFill>
                    <a:srgbClr val="000000"/>
                  </a:solidFill>
                </a:defRPr>
              </a:lvl1pPr>
            </a:lstStyle>
            <a:p>
              <a:r>
                <a:t>5ns</a:t>
              </a:r>
            </a:p>
          </p:txBody>
        </p:sp>
        <p:sp>
          <p:nvSpPr>
            <p:cNvPr id="366" name="10ns"/>
            <p:cNvSpPr/>
            <p:nvPr/>
          </p:nvSpPr>
          <p:spPr>
            <a:xfrm>
              <a:off x="715619" y="133097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defTabSz="821531">
                <a:defRPr sz="3200">
                  <a:solidFill>
                    <a:srgbClr val="000000"/>
                  </a:solidFill>
                </a:defRPr>
              </a:lvl1pPr>
            </a:lstStyle>
            <a:p>
              <a:r>
                <a:t>10ns</a:t>
              </a:r>
            </a:p>
          </p:txBody>
        </p:sp>
      </p:grpSp>
      <p:sp>
        <p:nvSpPr>
          <p:cNvPr id="368" name="Total latency: 30ns"/>
          <p:cNvSpPr txBox="1"/>
          <p:nvPr/>
        </p:nvSpPr>
        <p:spPr>
          <a:xfrm>
            <a:off x="16646220" y="12051263"/>
            <a:ext cx="3737992" cy="626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sz="3200" b="1">
                <a:solidFill>
                  <a:srgbClr val="000000"/>
                </a:solidFill>
              </a:defRPr>
            </a:lvl1pPr>
          </a:lstStyle>
          <a:p>
            <a:r>
              <a:t>Total latency: 30ns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5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5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35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35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36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 grpId="0" build="p" bldLvl="5" animBg="1" advAuto="0"/>
      <p:bldP spid="367" grpId="0" animBg="1" advAuto="0"/>
      <p:bldP spid="368"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Often more challenging than increasing throughput…"/>
          <p:cNvSpPr txBox="1">
            <a:spLocks noGrp="1"/>
          </p:cNvSpPr>
          <p:nvPr>
            <p:ph type="body" idx="1"/>
          </p:nvPr>
        </p:nvSpPr>
        <p:spPr>
          <a:prstGeom prst="rect">
            <a:avLst/>
          </a:prstGeom>
        </p:spPr>
        <p:txBody>
          <a:bodyPr/>
          <a:lstStyle/>
          <a:p>
            <a:r>
              <a:t>Often more challenging than increasing throughput</a:t>
            </a:r>
          </a:p>
          <a:p>
            <a:pPr marL="1202266" lvl="1" indent="-592666"/>
            <a:r>
              <a:t>Examples:</a:t>
            </a:r>
          </a:p>
          <a:p>
            <a:pPr marL="1811866" lvl="2" indent="-592666"/>
            <a:r>
              <a:t>Physical - Speed of light (network transmissions over long distances)</a:t>
            </a:r>
          </a:p>
          <a:p>
            <a:pPr marL="1811866" lvl="2" indent="-592666"/>
            <a:r>
              <a:t>Algorithmic - Looking up an item in a hash table is limited by hash function</a:t>
            </a:r>
          </a:p>
          <a:p>
            <a:pPr marL="1811866" lvl="2" indent="-592666"/>
            <a:r>
              <a:t>Economic - Adding more RAM gets expensive</a:t>
            </a:r>
          </a:p>
          <a:p>
            <a:pPr marL="592666" indent="-592666"/>
            <a:r>
              <a:t>Distributed systems can reduce latency by moving the data/server closer to the user</a:t>
            </a:r>
          </a:p>
        </p:txBody>
      </p:sp>
      <p:sp>
        <p:nvSpPr>
          <p:cNvPr id="373" name="Improving Latency with Distributed Systems"/>
          <p:cNvSpPr txBox="1">
            <a:spLocks noGrp="1"/>
          </p:cNvSpPr>
          <p:nvPr>
            <p:ph type="title"/>
          </p:nvPr>
        </p:nvSpPr>
        <p:spPr>
          <a:prstGeom prst="rect">
            <a:avLst/>
          </a:prstGeom>
        </p:spPr>
        <p:txBody>
          <a:bodyPr/>
          <a:lstStyle/>
          <a:p>
            <a:r>
              <a:t>Improving Latency with Distributed Systems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We still haven’t surpassed the speed of light: ~1 CPU cycle ~= 10cm of transmission distance…"/>
          <p:cNvSpPr txBox="1">
            <a:spLocks noGrp="1"/>
          </p:cNvSpPr>
          <p:nvPr>
            <p:ph type="body" sz="half" idx="1"/>
          </p:nvPr>
        </p:nvSpPr>
        <p:spPr>
          <a:xfrm>
            <a:off x="1206500" y="3064480"/>
            <a:ext cx="11157061" cy="9440037"/>
          </a:xfrm>
          <a:prstGeom prst="rect">
            <a:avLst/>
          </a:prstGeom>
        </p:spPr>
        <p:txBody>
          <a:bodyPr/>
          <a:lstStyle/>
          <a:p>
            <a:r>
              <a:t>We still haven’t surpassed the speed of light: ~1 CPU cycle ~= 10cm of transmission distance</a:t>
            </a:r>
          </a:p>
          <a:p>
            <a:r>
              <a:t>Chicago &lt;-&gt; NYC is a valuable link due to commodities markets in Chicago and equities markets in NYC</a:t>
            </a:r>
          </a:p>
          <a:p>
            <a:r>
              <a:t>High frequency trading created a market for private, lower-latency alternatives to public internet</a:t>
            </a:r>
          </a:p>
          <a:p>
            <a:r>
              <a:t>Extremely expensive, not a general solution (and still 8.5ms!)</a:t>
            </a:r>
          </a:p>
        </p:txBody>
      </p:sp>
      <p:sp>
        <p:nvSpPr>
          <p:cNvPr id="378" name="Networks Introduce Significant Latency"/>
          <p:cNvSpPr txBox="1">
            <a:spLocks noGrp="1"/>
          </p:cNvSpPr>
          <p:nvPr>
            <p:ph type="title"/>
          </p:nvPr>
        </p:nvSpPr>
        <p:spPr>
          <a:prstGeom prst="rect">
            <a:avLst/>
          </a:prstGeom>
        </p:spPr>
        <p:txBody>
          <a:bodyPr/>
          <a:lstStyle/>
          <a:p>
            <a:r>
              <a:t>Networks Introduce Significant Latency</a:t>
            </a:r>
          </a:p>
        </p:txBody>
      </p:sp>
      <p:pic>
        <p:nvPicPr>
          <p:cNvPr id="379" name="Image" descr="Image"/>
          <p:cNvPicPr>
            <a:picLocks noChangeAspect="1"/>
          </p:cNvPicPr>
          <p:nvPr/>
        </p:nvPicPr>
        <p:blipFill>
          <a:blip r:embed="rId3"/>
          <a:srcRect t="11740"/>
          <a:stretch>
            <a:fillRect/>
          </a:stretch>
        </p:blipFill>
        <p:spPr>
          <a:xfrm>
            <a:off x="12745339" y="2523683"/>
            <a:ext cx="11353517" cy="12105630"/>
          </a:xfrm>
          <a:prstGeom prst="rect">
            <a:avLst/>
          </a:prstGeom>
          <a:ln w="12700">
            <a:miter lim="400000"/>
          </a:ln>
        </p:spPr>
      </p:pic>
      <p:sp>
        <p:nvSpPr>
          <p:cNvPr id="380" name="https://www.zerohedge.com/news/chicago-new-york-and-back-85-milliseconds"/>
          <p:cNvSpPr txBox="1"/>
          <p:nvPr/>
        </p:nvSpPr>
        <p:spPr>
          <a:xfrm>
            <a:off x="11710696" y="13278585"/>
            <a:ext cx="8912327" cy="428345"/>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sz="1800" b="1" u="sng">
                <a:solidFill>
                  <a:schemeClr val="accent1">
                    <a:lumOff val="-9999"/>
                  </a:schemeClr>
                </a:solidFill>
                <a:hlinkClick r:id="rId4"/>
              </a:defRPr>
            </a:lvl1pPr>
          </a:lstStyle>
          <a:p>
            <a:pPr>
              <a:defRPr u="none"/>
            </a:pPr>
            <a:r>
              <a:rPr u="sng">
                <a:hlinkClick r:id="rId4"/>
              </a:rPr>
              <a:t>https://www.zerohedge.com/news/chicago-new-york-and-back-85-milliseconds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Learning Objectives for this Lesson"/>
          <p:cNvSpPr txBox="1">
            <a:spLocks noGrp="1"/>
          </p:cNvSpPr>
          <p:nvPr>
            <p:ph type="title"/>
          </p:nvPr>
        </p:nvSpPr>
        <p:spPr>
          <a:prstGeom prst="rect">
            <a:avLst/>
          </a:prstGeom>
        </p:spPr>
        <p:txBody>
          <a:bodyPr/>
          <a:lstStyle>
            <a:lvl1pPr>
              <a:defRPr spc="-200">
                <a:solidFill>
                  <a:srgbClr val="005493"/>
                </a:solidFill>
              </a:defRPr>
            </a:lvl1pPr>
          </a:lstStyle>
          <a:p>
            <a:r>
              <a:t>Learning Objectives for this Lesson</a:t>
            </a:r>
          </a:p>
        </p:txBody>
      </p:sp>
      <p:sp>
        <p:nvSpPr>
          <p:cNvPr id="159" name="By the end of this lesson, you should be able to…"/>
          <p:cNvSpPr txBox="1">
            <a:spLocks noGrp="1"/>
          </p:cNvSpPr>
          <p:nvPr>
            <p:ph type="body" sz="quarter" idx="1"/>
          </p:nvPr>
        </p:nvSpPr>
        <p:spPr>
          <a:xfrm>
            <a:off x="1206500" y="2372961"/>
            <a:ext cx="21971000" cy="934780"/>
          </a:xfrm>
          <a:prstGeom prst="rect">
            <a:avLst/>
          </a:prstGeom>
        </p:spPr>
        <p:txBody>
          <a:bodyPr/>
          <a:lstStyle/>
          <a:p>
            <a:r>
              <a:t>By the end of this lesson, you should be able to…</a:t>
            </a:r>
          </a:p>
        </p:txBody>
      </p:sp>
      <p:sp>
        <p:nvSpPr>
          <p:cNvPr id="160" name="Describe 5 key goals of distributed system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685800" indent="-685800">
              <a:buSzPct val="100000"/>
              <a:buFont typeface="Arial"/>
              <a:buChar char="•"/>
            </a:pPr>
            <a:r>
              <a:rPr dirty="0"/>
              <a:t>Describe 5 key goals of distributed systems</a:t>
            </a:r>
          </a:p>
          <a:p>
            <a:pPr marL="685800" indent="-685800">
              <a:buSzPct val="100000"/>
              <a:buFont typeface="Arial"/>
              <a:buChar char="•"/>
            </a:pPr>
            <a:r>
              <a:rPr dirty="0"/>
              <a:t>Understand the fundamental constraints of distributed systems</a:t>
            </a:r>
            <a:endParaRPr spc="-55" dirty="0"/>
          </a:p>
          <a:p>
            <a:pPr marL="685800" indent="-685800">
              <a:buSzPct val="100000"/>
              <a:buFont typeface="Arial"/>
              <a:buChar char="•"/>
            </a:pPr>
            <a:r>
              <a:rPr dirty="0"/>
              <a:t>Understand the roles of replication and partitioning in the context of the DNS infrastructure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Distributed Systems for Fun and Profit”, Takada"/>
          <p:cNvSpPr txBox="1"/>
          <p:nvPr/>
        </p:nvSpPr>
        <p:spPr>
          <a:xfrm>
            <a:off x="7777702" y="12886212"/>
            <a:ext cx="8821737" cy="625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3200" u="sng">
                <a:solidFill>
                  <a:srgbClr val="0000FF"/>
                </a:solidFill>
                <a:uFill>
                  <a:solidFill>
                    <a:srgbClr val="0000FF"/>
                  </a:solidFill>
                </a:uFill>
                <a:latin typeface="+mn-lt"/>
                <a:ea typeface="+mn-ea"/>
                <a:cs typeface="+mn-cs"/>
                <a:sym typeface="Helvetica"/>
                <a:hlinkClick r:id="rId3"/>
              </a:defRPr>
            </a:lvl1pPr>
          </a:lstStyle>
          <a:p>
            <a:pPr>
              <a:defRPr>
                <a:solidFill>
                  <a:srgbClr val="000000"/>
                </a:solidFill>
                <a:uFillTx/>
              </a:defRPr>
            </a:pPr>
            <a:r>
              <a:rPr>
                <a:solidFill>
                  <a:srgbClr val="0000FF"/>
                </a:solidFill>
                <a:uFill>
                  <a:solidFill>
                    <a:srgbClr val="0000FF"/>
                  </a:solidFill>
                </a:uFill>
                <a:hlinkClick r:id="rId3"/>
              </a:rPr>
              <a:t>“Distributed Systems for Fun and Profit”, Takada</a:t>
            </a:r>
          </a:p>
        </p:txBody>
      </p:sp>
      <p:sp>
        <p:nvSpPr>
          <p:cNvPr id="385" name="Distributed Systems Goals"/>
          <p:cNvSpPr txBox="1">
            <a:spLocks noGrp="1"/>
          </p:cNvSpPr>
          <p:nvPr>
            <p:ph type="title"/>
          </p:nvPr>
        </p:nvSpPr>
        <p:spPr>
          <a:prstGeom prst="rect">
            <a:avLst/>
          </a:prstGeom>
        </p:spPr>
        <p:txBody>
          <a:bodyPr/>
          <a:lstStyle>
            <a:lvl1pPr>
              <a:defRPr spc="-200"/>
            </a:lvl1pPr>
          </a:lstStyle>
          <a:p>
            <a:r>
              <a:t>Distributed Systems Goals</a:t>
            </a:r>
          </a:p>
        </p:txBody>
      </p:sp>
      <p:sp>
        <p:nvSpPr>
          <p:cNvPr id="386" name="Slide Subtitle"/>
          <p:cNvSpPr txBox="1">
            <a:spLocks noGrp="1"/>
          </p:cNvSpPr>
          <p:nvPr>
            <p:ph type="body" sz="quarter" idx="1"/>
          </p:nvPr>
        </p:nvSpPr>
        <p:spPr>
          <a:xfrm>
            <a:off x="1206500" y="2372961"/>
            <a:ext cx="21971000" cy="934780"/>
          </a:xfrm>
          <a:prstGeom prst="rect">
            <a:avLst/>
          </a:prstGeom>
        </p:spPr>
        <p:txBody>
          <a:bodyPr/>
          <a:lstStyle/>
          <a:p>
            <a:endParaRPr/>
          </a:p>
        </p:txBody>
      </p:sp>
      <p:sp>
        <p:nvSpPr>
          <p:cNvPr id="387" name="Scalability…"/>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Scalability</a:t>
            </a:r>
          </a:p>
          <a:p>
            <a:r>
              <a:t>Performance</a:t>
            </a:r>
          </a:p>
          <a:p>
            <a:r>
              <a:t>Latency</a:t>
            </a:r>
          </a:p>
          <a:p>
            <a:pPr>
              <a:defRPr b="1">
                <a:solidFill>
                  <a:srgbClr val="931A68"/>
                </a:solidFill>
              </a:defRPr>
            </a:pPr>
            <a:r>
              <a:t>Availability</a:t>
            </a:r>
          </a:p>
          <a:p>
            <a:r>
              <a:t>Fault Tolerance</a:t>
            </a:r>
          </a:p>
        </p:txBody>
      </p:sp>
      <p:sp>
        <p:nvSpPr>
          <p:cNvPr id="388" name="“the proportion of time a system is in a functioning condition. If a user cannot access the system, it is said to be unavailable.”"/>
          <p:cNvSpPr txBox="1"/>
          <p:nvPr/>
        </p:nvSpPr>
        <p:spPr>
          <a:xfrm>
            <a:off x="10379068" y="3298030"/>
            <a:ext cx="10607265"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defTabSz="821530">
              <a:defRPr sz="5000">
                <a:solidFill>
                  <a:srgbClr val="931A68"/>
                </a:solidFill>
                <a:latin typeface="+mn-lt"/>
                <a:ea typeface="+mn-ea"/>
                <a:cs typeface="+mn-cs"/>
                <a:sym typeface="Helvetica"/>
              </a:defRPr>
            </a:lvl1pPr>
          </a:lstStyle>
          <a:p>
            <a:r>
              <a:t>“the proportion of time a system is in a functioning condition. If a user cannot access the system, it is said to be unavailable.”</a:t>
            </a:r>
          </a:p>
        </p:txBody>
      </p:sp>
      <p:sp>
        <p:nvSpPr>
          <p:cNvPr id="389" name="Availability = uptime / (uptime + downtime)."/>
          <p:cNvSpPr txBox="1"/>
          <p:nvPr/>
        </p:nvSpPr>
        <p:spPr>
          <a:xfrm>
            <a:off x="5949631" y="7153974"/>
            <a:ext cx="1248473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Availability = uptime / (uptime + downtime).</a:t>
            </a:r>
          </a:p>
        </p:txBody>
      </p:sp>
      <p:graphicFrame>
        <p:nvGraphicFramePr>
          <p:cNvPr id="390" name="Table"/>
          <p:cNvGraphicFramePr/>
          <p:nvPr/>
        </p:nvGraphicFramePr>
        <p:xfrm>
          <a:off x="8441531" y="8712011"/>
          <a:ext cx="7500936" cy="4634889"/>
        </p:xfrm>
        <a:graphic>
          <a:graphicData uri="http://schemas.openxmlformats.org/drawingml/2006/table">
            <a:tbl>
              <a:tblPr firstRow="1" bandRow="1">
                <a:tableStyleId>{4C3C2611-4C71-4FC5-86AE-919BDF0F9419}</a:tableStyleId>
              </a:tblPr>
              <a:tblGrid>
                <a:gridCol w="3750468">
                  <a:extLst>
                    <a:ext uri="{9D8B030D-6E8A-4147-A177-3AD203B41FA5}">
                      <a16:colId xmlns:a16="http://schemas.microsoft.com/office/drawing/2014/main" val="20000"/>
                    </a:ext>
                  </a:extLst>
                </a:gridCol>
                <a:gridCol w="3750468">
                  <a:extLst>
                    <a:ext uri="{9D8B030D-6E8A-4147-A177-3AD203B41FA5}">
                      <a16:colId xmlns:a16="http://schemas.microsoft.com/office/drawing/2014/main" val="20001"/>
                    </a:ext>
                  </a:extLst>
                </a:gridCol>
              </a:tblGrid>
              <a:tr h="662127">
                <a:tc>
                  <a:txBody>
                    <a:bodyPr/>
                    <a:lstStyle/>
                    <a:p>
                      <a:pPr defTabSz="914400">
                        <a:defRPr b="0"/>
                      </a:pPr>
                      <a:r>
                        <a:rPr sz="3600" b="1">
                          <a:solidFill>
                            <a:srgbClr val="FFFFFF"/>
                          </a:solidFill>
                          <a:latin typeface="+mn-lt"/>
                          <a:ea typeface="+mn-ea"/>
                          <a:cs typeface="+mn-cs"/>
                          <a:sym typeface="Helvetica"/>
                        </a:rPr>
                        <a:t>Availability %</a:t>
                      </a:r>
                    </a:p>
                  </a:txBody>
                  <a:tcPr marL="50800" marR="50800" marT="50800" marB="50800" anchor="ctr" horzOverflow="overflow">
                    <a:lnL w="12700">
                      <a:miter lim="400000"/>
                    </a:lnL>
                    <a:lnR w="12700">
                      <a:miter lim="400000"/>
                    </a:lnR>
                    <a:lnT w="12700">
                      <a:miter lim="400000"/>
                    </a:lnT>
                    <a:lnB w="12700">
                      <a:miter lim="400000"/>
                    </a:lnB>
                    <a:solidFill>
                      <a:srgbClr val="0365C0"/>
                    </a:solidFill>
                  </a:tcPr>
                </a:tc>
                <a:tc>
                  <a:txBody>
                    <a:bodyPr/>
                    <a:lstStyle/>
                    <a:p>
                      <a:pPr defTabSz="914400">
                        <a:defRPr b="0"/>
                      </a:pPr>
                      <a:r>
                        <a:rPr sz="3600" b="1">
                          <a:solidFill>
                            <a:srgbClr val="FFFFFF"/>
                          </a:solidFill>
                          <a:latin typeface="+mn-lt"/>
                          <a:ea typeface="+mn-ea"/>
                          <a:cs typeface="+mn-cs"/>
                          <a:sym typeface="Helvetica"/>
                        </a:rPr>
                        <a:t>Downtime/year</a:t>
                      </a:r>
                    </a:p>
                  </a:txBody>
                  <a:tcPr marL="50800" marR="50800" marT="50800" marB="50800" anchor="ctr" horzOverflow="overflow">
                    <a:lnL w="12700">
                      <a:miter lim="400000"/>
                    </a:lnL>
                    <a:lnR w="12700">
                      <a:miter lim="400000"/>
                    </a:lnR>
                    <a:lnT w="12700">
                      <a:miter lim="400000"/>
                    </a:lnT>
                    <a:lnB w="12700">
                      <a:miter lim="400000"/>
                    </a:lnB>
                    <a:solidFill>
                      <a:srgbClr val="0365C0"/>
                    </a:solidFill>
                  </a:tcPr>
                </a:tc>
                <a:extLst>
                  <a:ext uri="{0D108BD9-81ED-4DB2-BD59-A6C34878D82A}">
                    <a16:rowId xmlns:a16="http://schemas.microsoft.com/office/drawing/2014/main" val="10000"/>
                  </a:ext>
                </a:extLst>
              </a:tr>
              <a:tr h="662127">
                <a:tc>
                  <a:txBody>
                    <a:bodyPr/>
                    <a:lstStyle/>
                    <a:p>
                      <a:pPr defTabSz="914400"/>
                      <a:r>
                        <a:rPr sz="3600">
                          <a:latin typeface="Helvetica Light"/>
                          <a:ea typeface="Helvetica Light"/>
                          <a:cs typeface="Helvetica Light"/>
                          <a:sym typeface="Helvetica Light"/>
                        </a:rPr>
                        <a:t>90%</a:t>
                      </a:r>
                    </a:p>
                  </a:txBody>
                  <a:tcPr marL="50800" marR="50800" marT="50800" marB="50800" anchor="ctr" horzOverflow="overflow">
                    <a:lnL w="12700">
                      <a:miter lim="400000"/>
                    </a:lnL>
                    <a:lnR w="12700">
                      <a:miter lim="400000"/>
                    </a:lnR>
                    <a:lnT w="12700">
                      <a:miter lim="400000"/>
                    </a:lnT>
                    <a:lnB w="12700">
                      <a:miter lim="400000"/>
                    </a:lnB>
                    <a:solidFill>
                      <a:srgbClr val="FFFFFF"/>
                    </a:solidFill>
                  </a:tcPr>
                </a:tc>
                <a:tc>
                  <a:txBody>
                    <a:bodyPr/>
                    <a:lstStyle/>
                    <a:p>
                      <a:pPr defTabSz="914400"/>
                      <a:r>
                        <a:rPr sz="3600">
                          <a:latin typeface="Helvetica Light"/>
                          <a:ea typeface="Helvetica Light"/>
                          <a:cs typeface="Helvetica Light"/>
                          <a:sym typeface="Helvetica Light"/>
                        </a:rPr>
                        <a:t>&gt;1 month</a:t>
                      </a:r>
                    </a:p>
                  </a:txBody>
                  <a:tcPr marL="50800" marR="50800" marT="50800" marB="5080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1"/>
                  </a:ext>
                </a:extLst>
              </a:tr>
              <a:tr h="662127">
                <a:tc>
                  <a:txBody>
                    <a:bodyPr/>
                    <a:lstStyle/>
                    <a:p>
                      <a:pPr defTabSz="914400"/>
                      <a:r>
                        <a:rPr sz="3600">
                          <a:latin typeface="Helvetica Light"/>
                          <a:ea typeface="Helvetica Light"/>
                          <a:cs typeface="Helvetica Light"/>
                          <a:sym typeface="Helvetica Light"/>
                        </a:rPr>
                        <a:t>99%</a:t>
                      </a:r>
                    </a:p>
                  </a:txBody>
                  <a:tcPr marL="50800" marR="50800" marT="50800" marB="50800" anchor="ctr" horzOverflow="overflow">
                    <a:lnL w="12700">
                      <a:miter lim="400000"/>
                    </a:lnL>
                    <a:lnR w="12700">
                      <a:miter lim="400000"/>
                    </a:lnR>
                    <a:lnT w="12700">
                      <a:miter lim="400000"/>
                    </a:lnT>
                    <a:lnB w="12700">
                      <a:miter lim="400000"/>
                    </a:lnB>
                  </a:tcPr>
                </a:tc>
                <a:tc>
                  <a:txBody>
                    <a:bodyPr/>
                    <a:lstStyle/>
                    <a:p>
                      <a:pPr defTabSz="914400"/>
                      <a:r>
                        <a:rPr sz="3600">
                          <a:latin typeface="Helvetica Light"/>
                          <a:ea typeface="Helvetica Light"/>
                          <a:cs typeface="Helvetica Light"/>
                          <a:sym typeface="Helvetica Light"/>
                        </a:rPr>
                        <a:t>&lt; 4 days</a:t>
                      </a: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2"/>
                  </a:ext>
                </a:extLst>
              </a:tr>
              <a:tr h="662127">
                <a:tc>
                  <a:txBody>
                    <a:bodyPr/>
                    <a:lstStyle/>
                    <a:p>
                      <a:pPr defTabSz="914400"/>
                      <a:r>
                        <a:rPr sz="3600">
                          <a:latin typeface="Helvetica Light"/>
                          <a:ea typeface="Helvetica Light"/>
                          <a:cs typeface="Helvetica Light"/>
                          <a:sym typeface="Helvetica Light"/>
                        </a:rPr>
                        <a:t>99.9%</a:t>
                      </a:r>
                    </a:p>
                  </a:txBody>
                  <a:tcPr marL="50800" marR="50800" marT="50800" marB="50800" anchor="ctr" horzOverflow="overflow">
                    <a:lnL w="12700">
                      <a:miter lim="400000"/>
                    </a:lnL>
                    <a:lnR w="12700">
                      <a:miter lim="400000"/>
                    </a:lnR>
                    <a:lnT w="12700">
                      <a:miter lim="400000"/>
                    </a:lnT>
                    <a:lnB w="12700">
                      <a:miter lim="400000"/>
                    </a:lnB>
                    <a:solidFill>
                      <a:srgbClr val="FFFFFF"/>
                    </a:solidFill>
                  </a:tcPr>
                </a:tc>
                <a:tc>
                  <a:txBody>
                    <a:bodyPr/>
                    <a:lstStyle/>
                    <a:p>
                      <a:pPr defTabSz="914400"/>
                      <a:r>
                        <a:rPr sz="3600">
                          <a:latin typeface="Helvetica Light"/>
                          <a:ea typeface="Helvetica Light"/>
                          <a:cs typeface="Helvetica Light"/>
                          <a:sym typeface="Helvetica Light"/>
                        </a:rPr>
                        <a:t>&lt; 9 hours</a:t>
                      </a:r>
                    </a:p>
                  </a:txBody>
                  <a:tcPr marL="50800" marR="50800" marT="50800" marB="5080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3"/>
                  </a:ext>
                </a:extLst>
              </a:tr>
              <a:tr h="662127">
                <a:tc>
                  <a:txBody>
                    <a:bodyPr/>
                    <a:lstStyle/>
                    <a:p>
                      <a:pPr defTabSz="914400"/>
                      <a:r>
                        <a:rPr sz="3600">
                          <a:latin typeface="Helvetica Light"/>
                          <a:ea typeface="Helvetica Light"/>
                          <a:cs typeface="Helvetica Light"/>
                          <a:sym typeface="Helvetica Light"/>
                        </a:rPr>
                        <a:t>99.99%</a:t>
                      </a:r>
                    </a:p>
                  </a:txBody>
                  <a:tcPr marL="50800" marR="50800" marT="50800" marB="50800" anchor="ctr" horzOverflow="overflow">
                    <a:lnL w="12700">
                      <a:miter lim="400000"/>
                    </a:lnL>
                    <a:lnR w="12700">
                      <a:miter lim="400000"/>
                    </a:lnR>
                    <a:lnT w="12700">
                      <a:miter lim="400000"/>
                    </a:lnT>
                    <a:lnB w="12700">
                      <a:miter lim="400000"/>
                    </a:lnB>
                  </a:tcPr>
                </a:tc>
                <a:tc>
                  <a:txBody>
                    <a:bodyPr/>
                    <a:lstStyle/>
                    <a:p>
                      <a:pPr defTabSz="914400"/>
                      <a:r>
                        <a:rPr sz="3600">
                          <a:latin typeface="Helvetica Light"/>
                          <a:ea typeface="Helvetica Light"/>
                          <a:cs typeface="Helvetica Light"/>
                          <a:sym typeface="Helvetica Light"/>
                        </a:rPr>
                        <a:t>&lt;1 hour</a:t>
                      </a: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4"/>
                  </a:ext>
                </a:extLst>
              </a:tr>
              <a:tr h="662127">
                <a:tc>
                  <a:txBody>
                    <a:bodyPr/>
                    <a:lstStyle/>
                    <a:p>
                      <a:pPr defTabSz="914400"/>
                      <a:r>
                        <a:rPr sz="3600">
                          <a:latin typeface="Helvetica Light"/>
                          <a:ea typeface="Helvetica Light"/>
                          <a:cs typeface="Helvetica Light"/>
                          <a:sym typeface="Helvetica Light"/>
                        </a:rPr>
                        <a:t>99.999%</a:t>
                      </a:r>
                    </a:p>
                  </a:txBody>
                  <a:tcPr marL="50800" marR="50800" marT="50800" marB="50800" anchor="ctr" horzOverflow="overflow">
                    <a:lnL w="12700">
                      <a:miter lim="400000"/>
                    </a:lnL>
                    <a:lnR w="12700">
                      <a:miter lim="400000"/>
                    </a:lnR>
                    <a:lnT w="12700">
                      <a:miter lim="400000"/>
                    </a:lnT>
                    <a:lnB w="12700">
                      <a:miter lim="400000"/>
                    </a:lnB>
                    <a:solidFill>
                      <a:srgbClr val="FFFFFF"/>
                    </a:solidFill>
                  </a:tcPr>
                </a:tc>
                <a:tc>
                  <a:txBody>
                    <a:bodyPr/>
                    <a:lstStyle/>
                    <a:p>
                      <a:pPr defTabSz="914400"/>
                      <a:r>
                        <a:rPr sz="3600">
                          <a:latin typeface="Helvetica Light"/>
                          <a:ea typeface="Helvetica Light"/>
                          <a:cs typeface="Helvetica Light"/>
                          <a:sym typeface="Helvetica Light"/>
                        </a:rPr>
                        <a:t>5 minutes</a:t>
                      </a:r>
                    </a:p>
                  </a:txBody>
                  <a:tcPr marL="50800" marR="50800" marT="50800" marB="5080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5"/>
                  </a:ext>
                </a:extLst>
              </a:tr>
              <a:tr h="662127">
                <a:tc>
                  <a:txBody>
                    <a:bodyPr/>
                    <a:lstStyle/>
                    <a:p>
                      <a:pPr defTabSz="914400"/>
                      <a:r>
                        <a:rPr sz="3600">
                          <a:latin typeface="Helvetica Light"/>
                          <a:ea typeface="Helvetica Light"/>
                          <a:cs typeface="Helvetica Light"/>
                          <a:sym typeface="Helvetica Light"/>
                        </a:rPr>
                        <a:t>99.9999%</a:t>
                      </a:r>
                    </a:p>
                  </a:txBody>
                  <a:tcPr marL="50800" marR="50800" marT="50800" marB="50800" anchor="ctr" horzOverflow="overflow">
                    <a:lnL w="12700">
                      <a:miter lim="400000"/>
                    </a:lnL>
                    <a:lnR w="12700">
                      <a:miter lim="400000"/>
                    </a:lnR>
                    <a:lnT w="12700">
                      <a:miter lim="400000"/>
                    </a:lnT>
                    <a:lnB w="12700">
                      <a:miter lim="400000"/>
                    </a:lnB>
                  </a:tcPr>
                </a:tc>
                <a:tc>
                  <a:txBody>
                    <a:bodyPr/>
                    <a:lstStyle/>
                    <a:p>
                      <a:pPr defTabSz="914400"/>
                      <a:r>
                        <a:rPr sz="3600">
                          <a:latin typeface="Helvetica Light"/>
                          <a:ea typeface="Helvetica Light"/>
                          <a:cs typeface="Helvetica Light"/>
                          <a:sym typeface="Helvetica Light"/>
                        </a:rPr>
                        <a:t>31 seconds</a:t>
                      </a: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6"/>
                  </a:ext>
                </a:extLst>
              </a:tr>
            </a:tbl>
          </a:graphicData>
        </a:graphic>
      </p:graphicFrame>
      <p:sp>
        <p:nvSpPr>
          <p:cNvPr id="391" name="Often measured in “nines”"/>
          <p:cNvSpPr txBox="1"/>
          <p:nvPr/>
        </p:nvSpPr>
        <p:spPr>
          <a:xfrm>
            <a:off x="8991421" y="8039006"/>
            <a:ext cx="6401156" cy="777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4200">
                <a:solidFill>
                  <a:srgbClr val="000000"/>
                </a:solidFill>
                <a:latin typeface="Helvetica Light"/>
                <a:ea typeface="Helvetica Light"/>
                <a:cs typeface="Helvetica Light"/>
                <a:sym typeface="Helvetica Light"/>
              </a:defRPr>
            </a:lvl1pPr>
          </a:lstStyle>
          <a:p>
            <a:r>
              <a:t>Often measured in “nines”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9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0" animBg="1" advAuto="0"/>
      <p:bldP spid="390" grpId="0" animBg="1" advAuto="0"/>
      <p:bldP spid="391"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Distributed Systems Challenges"/>
          <p:cNvSpPr txBox="1">
            <a:spLocks noGrp="1"/>
          </p:cNvSpPr>
          <p:nvPr>
            <p:ph type="title"/>
          </p:nvPr>
        </p:nvSpPr>
        <p:spPr>
          <a:prstGeom prst="rect">
            <a:avLst/>
          </a:prstGeom>
        </p:spPr>
        <p:txBody>
          <a:bodyPr/>
          <a:lstStyle>
            <a:lvl1pPr>
              <a:defRPr spc="-200"/>
            </a:lvl1pPr>
          </a:lstStyle>
          <a:p>
            <a:r>
              <a:t>Distributed Systems Challenges: Availability</a:t>
            </a:r>
          </a:p>
        </p:txBody>
      </p:sp>
      <p:sp>
        <p:nvSpPr>
          <p:cNvPr id="396" name="More machines, more problems"/>
          <p:cNvSpPr txBox="1">
            <a:spLocks noGrp="1"/>
          </p:cNvSpPr>
          <p:nvPr>
            <p:ph type="body" sz="quarter" idx="1"/>
          </p:nvPr>
        </p:nvSpPr>
        <p:spPr>
          <a:xfrm>
            <a:off x="1206500" y="2372961"/>
            <a:ext cx="21971000" cy="934780"/>
          </a:xfrm>
          <a:prstGeom prst="rect">
            <a:avLst/>
          </a:prstGeom>
        </p:spPr>
        <p:txBody>
          <a:bodyPr/>
          <a:lstStyle/>
          <a:p>
            <a:r>
              <a:t>More machines, more problems</a:t>
            </a:r>
          </a:p>
        </p:txBody>
      </p:sp>
      <p:sp>
        <p:nvSpPr>
          <p:cNvPr id="397" name="Say there’s a 1% chance of having some hardware failure occur to a machine (power supply burns out, hard disk crashes, etc)…"/>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Say there’s a 1% chance of having some hardware failure occur to a machine in a given month (power supply burns out, hard disk crashes, etc)</a:t>
            </a:r>
          </a:p>
          <a:p>
            <a:r>
              <a:t>Now I have 10 machines</a:t>
            </a:r>
          </a:p>
          <a:p>
            <a:pPr lvl="1"/>
            <a:r>
              <a:t>Probability(at least one fails during the month) = 1 - Probability(no machine fails) = 1-(1-.01)</a:t>
            </a:r>
            <a:r>
              <a:rPr baseline="31999"/>
              <a:t>10</a:t>
            </a:r>
            <a:r>
              <a:t> = 10%</a:t>
            </a:r>
          </a:p>
          <a:p>
            <a:r>
              <a:t>100 machines -&gt; 63% chance that at least one fails</a:t>
            </a:r>
          </a:p>
          <a:p>
            <a:r>
              <a:t>200 machines -&gt; 87% chance that at least one fails (!)</a:t>
            </a:r>
          </a:p>
          <a:p>
            <a:r>
              <a:t>Implication: System as a whole must tolerate component failures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Distributed Systems Goals"/>
          <p:cNvSpPr txBox="1">
            <a:spLocks noGrp="1"/>
          </p:cNvSpPr>
          <p:nvPr>
            <p:ph type="title"/>
          </p:nvPr>
        </p:nvSpPr>
        <p:spPr>
          <a:prstGeom prst="rect">
            <a:avLst/>
          </a:prstGeom>
        </p:spPr>
        <p:txBody>
          <a:bodyPr/>
          <a:lstStyle>
            <a:lvl1pPr>
              <a:defRPr spc="-200"/>
            </a:lvl1pPr>
          </a:lstStyle>
          <a:p>
            <a:r>
              <a:t>Distributed Systems Goals</a:t>
            </a:r>
          </a:p>
        </p:txBody>
      </p:sp>
      <p:sp>
        <p:nvSpPr>
          <p:cNvPr id="402" name="Slide Subtitle"/>
          <p:cNvSpPr txBox="1">
            <a:spLocks noGrp="1"/>
          </p:cNvSpPr>
          <p:nvPr>
            <p:ph type="body" sz="quarter" idx="1"/>
          </p:nvPr>
        </p:nvSpPr>
        <p:spPr>
          <a:xfrm>
            <a:off x="1206500" y="2372961"/>
            <a:ext cx="21971000" cy="934780"/>
          </a:xfrm>
          <a:prstGeom prst="rect">
            <a:avLst/>
          </a:prstGeom>
        </p:spPr>
        <p:txBody>
          <a:bodyPr/>
          <a:lstStyle/>
          <a:p>
            <a:endParaRPr/>
          </a:p>
        </p:txBody>
      </p:sp>
      <p:sp>
        <p:nvSpPr>
          <p:cNvPr id="403" name="Scalability…"/>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Scalability</a:t>
            </a:r>
          </a:p>
          <a:p>
            <a:r>
              <a:t>Performance</a:t>
            </a:r>
          </a:p>
          <a:p>
            <a:r>
              <a:t>Latency</a:t>
            </a:r>
          </a:p>
          <a:p>
            <a:r>
              <a:t>Availability</a:t>
            </a:r>
          </a:p>
          <a:p>
            <a:pPr>
              <a:defRPr b="1">
                <a:solidFill>
                  <a:srgbClr val="931A68"/>
                </a:solidFill>
              </a:defRPr>
            </a:pPr>
            <a:r>
              <a:t>Fault Tolerance</a:t>
            </a:r>
          </a:p>
        </p:txBody>
      </p:sp>
      <p:sp>
        <p:nvSpPr>
          <p:cNvPr id="404" name="“ability of a system to behave in a well-defined manner once faults occur”"/>
          <p:cNvSpPr txBox="1"/>
          <p:nvPr/>
        </p:nvSpPr>
        <p:spPr>
          <a:xfrm>
            <a:off x="10379068" y="3679030"/>
            <a:ext cx="10607265" cy="2428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defTabSz="821530">
              <a:defRPr sz="5000">
                <a:solidFill>
                  <a:srgbClr val="931A68"/>
                </a:solidFill>
                <a:latin typeface="+mn-lt"/>
                <a:ea typeface="+mn-ea"/>
                <a:cs typeface="+mn-cs"/>
                <a:sym typeface="Helvetica"/>
              </a:defRPr>
            </a:lvl1pPr>
          </a:lstStyle>
          <a:p>
            <a:r>
              <a:t>“ability of a system to behave in a well-defined manner once faults occur”</a:t>
            </a:r>
          </a:p>
        </p:txBody>
      </p:sp>
      <p:sp>
        <p:nvSpPr>
          <p:cNvPr id="405" name="What kind of faults?"/>
          <p:cNvSpPr txBox="1"/>
          <p:nvPr/>
        </p:nvSpPr>
        <p:spPr>
          <a:xfrm>
            <a:off x="9080599" y="8411451"/>
            <a:ext cx="6222801"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b="1">
                <a:solidFill>
                  <a:srgbClr val="C82506"/>
                </a:solidFill>
                <a:latin typeface="+mn-lt"/>
                <a:ea typeface="+mn-ea"/>
                <a:cs typeface="+mn-cs"/>
                <a:sym typeface="Helvetica"/>
              </a:defRPr>
            </a:lvl1pPr>
          </a:lstStyle>
          <a:p>
            <a:r>
              <a:t>What kind of faults?</a:t>
            </a:r>
          </a:p>
        </p:txBody>
      </p:sp>
      <p:sp>
        <p:nvSpPr>
          <p:cNvPr id="406" name="Disks fail"/>
          <p:cNvSpPr txBox="1"/>
          <p:nvPr/>
        </p:nvSpPr>
        <p:spPr>
          <a:xfrm>
            <a:off x="3871536" y="9855241"/>
            <a:ext cx="269557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Disks fail</a:t>
            </a:r>
          </a:p>
        </p:txBody>
      </p:sp>
      <p:sp>
        <p:nvSpPr>
          <p:cNvPr id="407" name="Power supplies fail"/>
          <p:cNvSpPr txBox="1"/>
          <p:nvPr/>
        </p:nvSpPr>
        <p:spPr>
          <a:xfrm>
            <a:off x="3899882" y="10924923"/>
            <a:ext cx="548322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Power supplies fail</a:t>
            </a:r>
          </a:p>
        </p:txBody>
      </p:sp>
      <p:sp>
        <p:nvSpPr>
          <p:cNvPr id="408" name="Power goes out"/>
          <p:cNvSpPr txBox="1"/>
          <p:nvPr/>
        </p:nvSpPr>
        <p:spPr>
          <a:xfrm>
            <a:off x="9358659" y="12329235"/>
            <a:ext cx="4566920"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Power goes out</a:t>
            </a:r>
          </a:p>
        </p:txBody>
      </p:sp>
      <p:sp>
        <p:nvSpPr>
          <p:cNvPr id="409" name="Networking fails"/>
          <p:cNvSpPr txBox="1"/>
          <p:nvPr/>
        </p:nvSpPr>
        <p:spPr>
          <a:xfrm>
            <a:off x="13803074" y="9855241"/>
            <a:ext cx="467169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Networking fails</a:t>
            </a:r>
          </a:p>
        </p:txBody>
      </p:sp>
      <p:sp>
        <p:nvSpPr>
          <p:cNvPr id="410" name="Security breached"/>
          <p:cNvSpPr txBox="1"/>
          <p:nvPr/>
        </p:nvSpPr>
        <p:spPr>
          <a:xfrm>
            <a:off x="13455411" y="10924923"/>
            <a:ext cx="5367020"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Security breached</a:t>
            </a:r>
          </a:p>
        </p:txBody>
      </p:sp>
      <p:sp>
        <p:nvSpPr>
          <p:cNvPr id="411" name="Datacenter goes offline"/>
          <p:cNvSpPr txBox="1"/>
          <p:nvPr/>
        </p:nvSpPr>
        <p:spPr>
          <a:xfrm>
            <a:off x="14213363" y="11972047"/>
            <a:ext cx="674433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Datacenter goes offline</a:t>
            </a:r>
          </a:p>
        </p:txBody>
      </p:sp>
      <p:sp>
        <p:nvSpPr>
          <p:cNvPr id="412" name="“Distributed Systems for Fun and Profit”, Takada"/>
          <p:cNvSpPr txBox="1"/>
          <p:nvPr/>
        </p:nvSpPr>
        <p:spPr>
          <a:xfrm>
            <a:off x="7012238" y="13019171"/>
            <a:ext cx="8821737" cy="625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3200" u="sng">
                <a:solidFill>
                  <a:srgbClr val="0000FF"/>
                </a:solidFill>
                <a:uFill>
                  <a:solidFill>
                    <a:srgbClr val="0000FF"/>
                  </a:solidFill>
                </a:uFill>
                <a:latin typeface="+mn-lt"/>
                <a:ea typeface="+mn-ea"/>
                <a:cs typeface="+mn-cs"/>
                <a:sym typeface="Helvetica"/>
                <a:hlinkClick r:id="rId3"/>
              </a:defRPr>
            </a:lvl1pPr>
          </a:lstStyle>
          <a:p>
            <a:pPr>
              <a:defRPr>
                <a:solidFill>
                  <a:srgbClr val="000000"/>
                </a:solidFill>
                <a:uFillTx/>
              </a:defRPr>
            </a:pPr>
            <a:r>
              <a:rPr>
                <a:solidFill>
                  <a:srgbClr val="0000FF"/>
                </a:solidFill>
                <a:uFill>
                  <a:solidFill>
                    <a:srgbClr val="0000FF"/>
                  </a:solidFill>
                </a:uFill>
                <a:hlinkClick r:id="rId3"/>
              </a:rPr>
              <a:t>“Distributed Systems for Fun and Profit”, Takada</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Distributed Systems Challenges"/>
          <p:cNvSpPr txBox="1">
            <a:spLocks noGrp="1"/>
          </p:cNvSpPr>
          <p:nvPr>
            <p:ph type="title"/>
          </p:nvPr>
        </p:nvSpPr>
        <p:spPr>
          <a:prstGeom prst="rect">
            <a:avLst/>
          </a:prstGeom>
        </p:spPr>
        <p:txBody>
          <a:bodyPr/>
          <a:lstStyle>
            <a:lvl1pPr defTabSz="1877520">
              <a:defRPr sz="6544" spc="-154"/>
            </a:lvl1pPr>
          </a:lstStyle>
          <a:p>
            <a:r>
              <a:t>Distributed Systems Challenges: Performance, Availability</a:t>
            </a:r>
          </a:p>
        </p:txBody>
      </p:sp>
      <p:sp>
        <p:nvSpPr>
          <p:cNvPr id="417" name="Number of nodes + distance between them"/>
          <p:cNvSpPr txBox="1">
            <a:spLocks noGrp="1"/>
          </p:cNvSpPr>
          <p:nvPr>
            <p:ph type="body" sz="quarter" idx="1"/>
          </p:nvPr>
        </p:nvSpPr>
        <p:spPr>
          <a:xfrm>
            <a:off x="1206500" y="2372961"/>
            <a:ext cx="21971000" cy="934780"/>
          </a:xfrm>
          <a:prstGeom prst="rect">
            <a:avLst/>
          </a:prstGeom>
        </p:spPr>
        <p:txBody>
          <a:bodyPr/>
          <a:lstStyle/>
          <a:p>
            <a:r>
              <a:t>Number of nodes + distance between them</a:t>
            </a:r>
          </a:p>
        </p:txBody>
      </p:sp>
      <p:grpSp>
        <p:nvGrpSpPr>
          <p:cNvPr id="428" name="Group"/>
          <p:cNvGrpSpPr/>
          <p:nvPr/>
        </p:nvGrpSpPr>
        <p:grpSpPr>
          <a:xfrm>
            <a:off x="5160583" y="5359173"/>
            <a:ext cx="14062836" cy="8334677"/>
            <a:chOff x="0" y="0"/>
            <a:chExt cx="14062835" cy="8334676"/>
          </a:xfrm>
        </p:grpSpPr>
        <p:pic>
          <p:nvPicPr>
            <p:cNvPr id="418" name="Image" descr="Image"/>
            <p:cNvPicPr>
              <a:picLocks noChangeAspect="1"/>
            </p:cNvPicPr>
            <p:nvPr/>
          </p:nvPicPr>
          <p:blipFill>
            <a:blip r:embed="rId3"/>
            <a:stretch>
              <a:fillRect/>
            </a:stretch>
          </p:blipFill>
          <p:spPr>
            <a:xfrm>
              <a:off x="2629768" y="1825186"/>
              <a:ext cx="8946610" cy="4590408"/>
            </a:xfrm>
            <a:prstGeom prst="rect">
              <a:avLst/>
            </a:prstGeom>
            <a:ln w="12700" cap="flat">
              <a:noFill/>
              <a:miter lim="400000"/>
            </a:ln>
            <a:effectLst/>
          </p:spPr>
        </p:pic>
        <p:pic>
          <p:nvPicPr>
            <p:cNvPr id="419" name="Image" descr="Image"/>
            <p:cNvPicPr>
              <a:picLocks noChangeAspect="1"/>
            </p:cNvPicPr>
            <p:nvPr/>
          </p:nvPicPr>
          <p:blipFill>
            <a:blip r:embed="rId4"/>
            <a:stretch>
              <a:fillRect/>
            </a:stretch>
          </p:blipFill>
          <p:spPr>
            <a:xfrm>
              <a:off x="0" y="926807"/>
              <a:ext cx="3033262" cy="3033262"/>
            </a:xfrm>
            <a:prstGeom prst="rect">
              <a:avLst/>
            </a:prstGeom>
            <a:ln w="12700" cap="flat">
              <a:noFill/>
              <a:miter lim="400000"/>
            </a:ln>
            <a:effectLst/>
          </p:spPr>
        </p:pic>
        <p:pic>
          <p:nvPicPr>
            <p:cNvPr id="420" name="Image" descr="Image"/>
            <p:cNvPicPr>
              <a:picLocks noChangeAspect="1"/>
            </p:cNvPicPr>
            <p:nvPr/>
          </p:nvPicPr>
          <p:blipFill>
            <a:blip r:embed="rId4"/>
            <a:stretch>
              <a:fillRect/>
            </a:stretch>
          </p:blipFill>
          <p:spPr>
            <a:xfrm>
              <a:off x="10488152" y="13413"/>
              <a:ext cx="3033263" cy="3033262"/>
            </a:xfrm>
            <a:prstGeom prst="rect">
              <a:avLst/>
            </a:prstGeom>
            <a:ln w="12700" cap="flat">
              <a:noFill/>
              <a:miter lim="400000"/>
            </a:ln>
            <a:effectLst/>
          </p:spPr>
        </p:pic>
        <p:pic>
          <p:nvPicPr>
            <p:cNvPr id="421" name="Image" descr="Image"/>
            <p:cNvPicPr>
              <a:picLocks noChangeAspect="1"/>
            </p:cNvPicPr>
            <p:nvPr/>
          </p:nvPicPr>
          <p:blipFill>
            <a:blip r:embed="rId4"/>
            <a:stretch>
              <a:fillRect/>
            </a:stretch>
          </p:blipFill>
          <p:spPr>
            <a:xfrm>
              <a:off x="10653586" y="5013143"/>
              <a:ext cx="3033264" cy="3033262"/>
            </a:xfrm>
            <a:prstGeom prst="rect">
              <a:avLst/>
            </a:prstGeom>
            <a:ln w="12700" cap="flat">
              <a:noFill/>
              <a:miter lim="400000"/>
            </a:ln>
            <a:effectLst/>
          </p:spPr>
        </p:pic>
        <p:pic>
          <p:nvPicPr>
            <p:cNvPr id="422" name="Image" descr="Image"/>
            <p:cNvPicPr>
              <a:picLocks noChangeAspect="1"/>
            </p:cNvPicPr>
            <p:nvPr/>
          </p:nvPicPr>
          <p:blipFill>
            <a:blip r:embed="rId4"/>
            <a:stretch>
              <a:fillRect/>
            </a:stretch>
          </p:blipFill>
          <p:spPr>
            <a:xfrm>
              <a:off x="7102392" y="0"/>
              <a:ext cx="3033262" cy="3033262"/>
            </a:xfrm>
            <a:prstGeom prst="rect">
              <a:avLst/>
            </a:prstGeom>
            <a:ln w="12700" cap="flat">
              <a:noFill/>
              <a:miter lim="400000"/>
            </a:ln>
            <a:effectLst/>
          </p:spPr>
        </p:pic>
        <p:pic>
          <p:nvPicPr>
            <p:cNvPr id="423" name="Image" descr="Image"/>
            <p:cNvPicPr>
              <a:picLocks noChangeAspect="1"/>
            </p:cNvPicPr>
            <p:nvPr/>
          </p:nvPicPr>
          <p:blipFill>
            <a:blip r:embed="rId4"/>
            <a:stretch>
              <a:fillRect/>
            </a:stretch>
          </p:blipFill>
          <p:spPr>
            <a:xfrm>
              <a:off x="3551195" y="13413"/>
              <a:ext cx="3033263" cy="3033262"/>
            </a:xfrm>
            <a:prstGeom prst="rect">
              <a:avLst/>
            </a:prstGeom>
            <a:ln w="12700" cap="flat">
              <a:noFill/>
              <a:miter lim="400000"/>
            </a:ln>
            <a:effectLst/>
          </p:spPr>
        </p:pic>
        <p:pic>
          <p:nvPicPr>
            <p:cNvPr id="424" name="Image" descr="Image"/>
            <p:cNvPicPr>
              <a:picLocks noChangeAspect="1"/>
            </p:cNvPicPr>
            <p:nvPr/>
          </p:nvPicPr>
          <p:blipFill>
            <a:blip r:embed="rId4"/>
            <a:stretch>
              <a:fillRect/>
            </a:stretch>
          </p:blipFill>
          <p:spPr>
            <a:xfrm>
              <a:off x="7102392" y="4654269"/>
              <a:ext cx="3033262" cy="3033262"/>
            </a:xfrm>
            <a:prstGeom prst="rect">
              <a:avLst/>
            </a:prstGeom>
            <a:ln w="12700" cap="flat">
              <a:noFill/>
              <a:miter lim="400000"/>
            </a:ln>
            <a:effectLst/>
          </p:spPr>
        </p:pic>
        <p:pic>
          <p:nvPicPr>
            <p:cNvPr id="425" name="Image" descr="Image"/>
            <p:cNvPicPr>
              <a:picLocks noChangeAspect="1"/>
            </p:cNvPicPr>
            <p:nvPr/>
          </p:nvPicPr>
          <p:blipFill>
            <a:blip r:embed="rId4"/>
            <a:stretch>
              <a:fillRect/>
            </a:stretch>
          </p:blipFill>
          <p:spPr>
            <a:xfrm>
              <a:off x="3551195" y="5301415"/>
              <a:ext cx="3033263" cy="3033262"/>
            </a:xfrm>
            <a:prstGeom prst="rect">
              <a:avLst/>
            </a:prstGeom>
            <a:ln w="12700" cap="flat">
              <a:noFill/>
              <a:miter lim="400000"/>
            </a:ln>
            <a:effectLst/>
          </p:spPr>
        </p:pic>
        <p:pic>
          <p:nvPicPr>
            <p:cNvPr id="426" name="Image" descr="Image"/>
            <p:cNvPicPr>
              <a:picLocks noChangeAspect="1"/>
            </p:cNvPicPr>
            <p:nvPr/>
          </p:nvPicPr>
          <p:blipFill>
            <a:blip r:embed="rId4"/>
            <a:stretch>
              <a:fillRect/>
            </a:stretch>
          </p:blipFill>
          <p:spPr>
            <a:xfrm>
              <a:off x="176713" y="3541795"/>
              <a:ext cx="3033263" cy="3033264"/>
            </a:xfrm>
            <a:prstGeom prst="rect">
              <a:avLst/>
            </a:prstGeom>
            <a:ln w="12700" cap="flat">
              <a:noFill/>
              <a:miter lim="400000"/>
            </a:ln>
            <a:effectLst/>
          </p:spPr>
        </p:pic>
        <p:pic>
          <p:nvPicPr>
            <p:cNvPr id="427" name="Image" descr="Image"/>
            <p:cNvPicPr>
              <a:picLocks noChangeAspect="1"/>
            </p:cNvPicPr>
            <p:nvPr/>
          </p:nvPicPr>
          <p:blipFill>
            <a:blip r:embed="rId4"/>
            <a:stretch>
              <a:fillRect/>
            </a:stretch>
          </p:blipFill>
          <p:spPr>
            <a:xfrm>
              <a:off x="11029574" y="2190123"/>
              <a:ext cx="3033262" cy="3033263"/>
            </a:xfrm>
            <a:prstGeom prst="rect">
              <a:avLst/>
            </a:prstGeom>
            <a:ln w="12700" cap="flat">
              <a:noFill/>
              <a:miter lim="400000"/>
            </a:ln>
            <a:effectLst/>
          </p:spPr>
        </p:pic>
      </p:grpSp>
      <p:sp>
        <p:nvSpPr>
          <p:cNvPr id="429" name="Line"/>
          <p:cNvSpPr/>
          <p:nvPr/>
        </p:nvSpPr>
        <p:spPr>
          <a:xfrm flipV="1">
            <a:off x="10662049" y="7985953"/>
            <a:ext cx="3081115" cy="3081115"/>
          </a:xfrm>
          <a:prstGeom prst="line">
            <a:avLst/>
          </a:prstGeom>
          <a:ln w="25400">
            <a:solidFill>
              <a:srgbClr val="000000"/>
            </a:solidFill>
            <a:miter lim="400000"/>
          </a:ln>
        </p:spPr>
        <p:txBody>
          <a:bodyPr lIns="45718" tIns="45718" rIns="45718" bIns="45718"/>
          <a:lstStyle/>
          <a:p>
            <a:endParaRPr/>
          </a:p>
        </p:txBody>
      </p:sp>
      <p:sp>
        <p:nvSpPr>
          <p:cNvPr id="430" name="Line"/>
          <p:cNvSpPr/>
          <p:nvPr/>
        </p:nvSpPr>
        <p:spPr>
          <a:xfrm flipH="1" flipV="1">
            <a:off x="10042787" y="8198838"/>
            <a:ext cx="3775586" cy="2205043"/>
          </a:xfrm>
          <a:prstGeom prst="line">
            <a:avLst/>
          </a:prstGeom>
          <a:ln w="25400">
            <a:solidFill>
              <a:srgbClr val="000000"/>
            </a:solidFill>
            <a:miter lim="400000"/>
          </a:ln>
        </p:spPr>
        <p:txBody>
          <a:bodyPr lIns="45718" tIns="45718" rIns="45718" bIns="45718"/>
          <a:lstStyle/>
          <a:p>
            <a:endParaRPr/>
          </a:p>
        </p:txBody>
      </p:sp>
      <p:sp>
        <p:nvSpPr>
          <p:cNvPr id="431" name="Line"/>
          <p:cNvSpPr/>
          <p:nvPr/>
        </p:nvSpPr>
        <p:spPr>
          <a:xfrm>
            <a:off x="8125755" y="8265641"/>
            <a:ext cx="8153705" cy="1103864"/>
          </a:xfrm>
          <a:prstGeom prst="line">
            <a:avLst/>
          </a:prstGeom>
          <a:ln w="25400">
            <a:solidFill>
              <a:srgbClr val="000000"/>
            </a:solidFill>
            <a:miter lim="400000"/>
          </a:ln>
        </p:spPr>
        <p:txBody>
          <a:bodyPr lIns="45718" tIns="45718" rIns="45718" bIns="45718"/>
          <a:lstStyle/>
          <a:p>
            <a:endParaRPr/>
          </a:p>
        </p:txBody>
      </p:sp>
      <p:sp>
        <p:nvSpPr>
          <p:cNvPr id="432" name="Line"/>
          <p:cNvSpPr/>
          <p:nvPr/>
        </p:nvSpPr>
        <p:spPr>
          <a:xfrm>
            <a:off x="8003012" y="9876314"/>
            <a:ext cx="8399190" cy="1369347"/>
          </a:xfrm>
          <a:prstGeom prst="line">
            <a:avLst/>
          </a:prstGeom>
          <a:ln w="25400">
            <a:solidFill>
              <a:srgbClr val="000000"/>
            </a:solidFill>
            <a:miter lim="400000"/>
          </a:ln>
        </p:spPr>
        <p:txBody>
          <a:bodyPr lIns="45718" tIns="45718" rIns="45718" bIns="45718"/>
          <a:lstStyle/>
          <a:p>
            <a:endParaRPr/>
          </a:p>
        </p:txBody>
      </p:sp>
      <p:sp>
        <p:nvSpPr>
          <p:cNvPr id="433" name="Line"/>
          <p:cNvSpPr/>
          <p:nvPr/>
        </p:nvSpPr>
        <p:spPr>
          <a:xfrm flipV="1">
            <a:off x="10840645" y="8243436"/>
            <a:ext cx="5516715" cy="3002226"/>
          </a:xfrm>
          <a:prstGeom prst="line">
            <a:avLst/>
          </a:prstGeom>
          <a:ln w="25400">
            <a:solidFill>
              <a:srgbClr val="000000"/>
            </a:solidFill>
            <a:miter lim="400000"/>
          </a:ln>
        </p:spPr>
        <p:txBody>
          <a:bodyPr lIns="45718" tIns="45718" rIns="45718" bIns="45718"/>
          <a:lstStyle/>
          <a:p>
            <a:endParaRPr/>
          </a:p>
        </p:txBody>
      </p:sp>
      <p:sp>
        <p:nvSpPr>
          <p:cNvPr id="434" name="Line"/>
          <p:cNvSpPr/>
          <p:nvPr/>
        </p:nvSpPr>
        <p:spPr>
          <a:xfrm flipH="1" flipV="1">
            <a:off x="10019918" y="8243436"/>
            <a:ext cx="820728" cy="3002226"/>
          </a:xfrm>
          <a:prstGeom prst="line">
            <a:avLst/>
          </a:prstGeom>
          <a:ln w="25400">
            <a:solidFill>
              <a:srgbClr val="000000"/>
            </a:solidFill>
            <a:miter lim="400000"/>
          </a:ln>
        </p:spPr>
        <p:txBody>
          <a:bodyPr lIns="45718" tIns="45718" rIns="45718" bIns="45718"/>
          <a:lstStyle/>
          <a:p>
            <a:endParaRPr/>
          </a:p>
        </p:txBody>
      </p:sp>
      <p:sp>
        <p:nvSpPr>
          <p:cNvPr id="435" name="Line"/>
          <p:cNvSpPr/>
          <p:nvPr/>
        </p:nvSpPr>
        <p:spPr>
          <a:xfrm flipH="1" flipV="1">
            <a:off x="8233751" y="9876314"/>
            <a:ext cx="2606894" cy="1369348"/>
          </a:xfrm>
          <a:prstGeom prst="line">
            <a:avLst/>
          </a:prstGeom>
          <a:ln w="25400">
            <a:solidFill>
              <a:srgbClr val="000000"/>
            </a:solidFill>
            <a:miter lim="400000"/>
          </a:ln>
        </p:spPr>
        <p:txBody>
          <a:bodyPr lIns="45718" tIns="45718" rIns="45718" bIns="45718"/>
          <a:lstStyle/>
          <a:p>
            <a:endParaRPr/>
          </a:p>
        </p:txBody>
      </p:sp>
      <p:sp>
        <p:nvSpPr>
          <p:cNvPr id="436" name="Line"/>
          <p:cNvSpPr/>
          <p:nvPr/>
        </p:nvSpPr>
        <p:spPr>
          <a:xfrm flipV="1">
            <a:off x="7637236" y="8755287"/>
            <a:ext cx="2" cy="1092144"/>
          </a:xfrm>
          <a:prstGeom prst="line">
            <a:avLst/>
          </a:prstGeom>
          <a:ln w="25400">
            <a:solidFill>
              <a:srgbClr val="000000"/>
            </a:solidFill>
            <a:miter lim="400000"/>
          </a:ln>
        </p:spPr>
        <p:txBody>
          <a:bodyPr lIns="45718" tIns="45718" rIns="45718" bIns="45718"/>
          <a:lstStyle/>
          <a:p>
            <a:endParaRPr/>
          </a:p>
        </p:txBody>
      </p:sp>
      <p:sp>
        <p:nvSpPr>
          <p:cNvPr id="437" name="Line"/>
          <p:cNvSpPr/>
          <p:nvPr/>
        </p:nvSpPr>
        <p:spPr>
          <a:xfrm flipV="1">
            <a:off x="14682882" y="7807361"/>
            <a:ext cx="1674479" cy="2459109"/>
          </a:xfrm>
          <a:prstGeom prst="line">
            <a:avLst/>
          </a:prstGeom>
          <a:ln w="25400">
            <a:solidFill>
              <a:srgbClr val="000000"/>
            </a:solidFill>
            <a:miter lim="400000"/>
          </a:ln>
        </p:spPr>
        <p:txBody>
          <a:bodyPr lIns="45718" tIns="45718" rIns="45718" bIns="45718"/>
          <a:lstStyle/>
          <a:p>
            <a:endParaRPr/>
          </a:p>
        </p:txBody>
      </p:sp>
      <p:sp>
        <p:nvSpPr>
          <p:cNvPr id="438" name="Line"/>
          <p:cNvSpPr/>
          <p:nvPr/>
        </p:nvSpPr>
        <p:spPr>
          <a:xfrm flipV="1">
            <a:off x="17666587" y="10102037"/>
            <a:ext cx="2" cy="917900"/>
          </a:xfrm>
          <a:prstGeom prst="line">
            <a:avLst/>
          </a:prstGeom>
          <a:ln w="25400">
            <a:solidFill>
              <a:srgbClr val="000000"/>
            </a:solidFill>
            <a:miter lim="400000"/>
          </a:ln>
        </p:spPr>
        <p:txBody>
          <a:bodyPr lIns="45718" tIns="45718" rIns="45718" bIns="45718"/>
          <a:lstStyle/>
          <a:p>
            <a:endParaRPr/>
          </a:p>
        </p:txBody>
      </p:sp>
      <p:sp>
        <p:nvSpPr>
          <p:cNvPr id="439" name="Line"/>
          <p:cNvSpPr/>
          <p:nvPr/>
        </p:nvSpPr>
        <p:spPr>
          <a:xfrm flipH="1" flipV="1">
            <a:off x="7906380" y="8243465"/>
            <a:ext cx="8592457" cy="3002167"/>
          </a:xfrm>
          <a:prstGeom prst="line">
            <a:avLst/>
          </a:prstGeom>
          <a:ln w="25400">
            <a:solidFill>
              <a:srgbClr val="000000"/>
            </a:solidFill>
            <a:miter lim="400000"/>
          </a:ln>
        </p:spPr>
        <p:txBody>
          <a:bodyPr lIns="45718" tIns="45718" rIns="45718" bIns="45718"/>
          <a:lstStyle/>
          <a:p>
            <a:endParaRPr/>
          </a:p>
        </p:txBody>
      </p:sp>
      <p:sp>
        <p:nvSpPr>
          <p:cNvPr id="440" name="Line"/>
          <p:cNvSpPr/>
          <p:nvPr/>
        </p:nvSpPr>
        <p:spPr>
          <a:xfrm flipH="1">
            <a:off x="8385820" y="9568202"/>
            <a:ext cx="7633575" cy="1056751"/>
          </a:xfrm>
          <a:prstGeom prst="line">
            <a:avLst/>
          </a:prstGeom>
          <a:ln w="25400">
            <a:solidFill>
              <a:srgbClr val="000000"/>
            </a:solidFill>
            <a:miter lim="400000"/>
          </a:ln>
        </p:spPr>
        <p:txBody>
          <a:bodyPr lIns="45718" tIns="45718" rIns="45718" bIns="45718"/>
          <a:lstStyle/>
          <a:p>
            <a:endParaRPr/>
          </a:p>
        </p:txBody>
      </p:sp>
      <p:sp>
        <p:nvSpPr>
          <p:cNvPr id="441" name="Line"/>
          <p:cNvSpPr/>
          <p:nvPr/>
        </p:nvSpPr>
        <p:spPr>
          <a:xfrm flipH="1" flipV="1">
            <a:off x="10377106" y="8111070"/>
            <a:ext cx="5799667" cy="882495"/>
          </a:xfrm>
          <a:prstGeom prst="line">
            <a:avLst/>
          </a:prstGeom>
          <a:ln w="25400">
            <a:solidFill>
              <a:srgbClr val="000000"/>
            </a:solidFill>
            <a:miter lim="400000"/>
          </a:ln>
        </p:spPr>
        <p:txBody>
          <a:bodyPr lIns="45718" tIns="45718" rIns="45718" bIns="45718"/>
          <a:lstStyle/>
          <a:p>
            <a:endParaRPr/>
          </a:p>
        </p:txBody>
      </p:sp>
      <p:sp>
        <p:nvSpPr>
          <p:cNvPr id="442" name="Multiplication Sign 2"/>
          <p:cNvSpPr/>
          <p:nvPr/>
        </p:nvSpPr>
        <p:spPr>
          <a:xfrm>
            <a:off x="11421178" y="8893820"/>
            <a:ext cx="627245" cy="627245"/>
          </a:xfrm>
          <a:custGeom>
            <a:avLst/>
            <a:gdLst/>
            <a:ahLst/>
            <a:cxnLst>
              <a:cxn ang="0">
                <a:pos x="wd2" y="hd2"/>
              </a:cxn>
              <a:cxn ang="5400000">
                <a:pos x="wd2" y="hd2"/>
              </a:cxn>
              <a:cxn ang="10800000">
                <a:pos x="wd2" y="hd2"/>
              </a:cxn>
              <a:cxn ang="16200000">
                <a:pos x="wd2" y="hd2"/>
              </a:cxn>
            </a:cxnLst>
            <a:rect l="0" t="0" r="r" b="b"/>
            <a:pathLst>
              <a:path w="21600" h="21600" extrusionOk="0">
                <a:moveTo>
                  <a:pt x="0" y="5237"/>
                </a:moveTo>
                <a:lnTo>
                  <a:pt x="5237" y="0"/>
                </a:lnTo>
                <a:lnTo>
                  <a:pt x="10800" y="5563"/>
                </a:lnTo>
                <a:lnTo>
                  <a:pt x="16363" y="0"/>
                </a:lnTo>
                <a:lnTo>
                  <a:pt x="21600" y="5237"/>
                </a:lnTo>
                <a:lnTo>
                  <a:pt x="16037" y="10800"/>
                </a:lnTo>
                <a:lnTo>
                  <a:pt x="21600" y="16363"/>
                </a:lnTo>
                <a:lnTo>
                  <a:pt x="16363" y="21600"/>
                </a:lnTo>
                <a:lnTo>
                  <a:pt x="10800" y="16037"/>
                </a:lnTo>
                <a:lnTo>
                  <a:pt x="5237" y="21600"/>
                </a:lnTo>
                <a:lnTo>
                  <a:pt x="0" y="16363"/>
                </a:lnTo>
                <a:lnTo>
                  <a:pt x="5563" y="10800"/>
                </a:lnTo>
                <a:close/>
              </a:path>
            </a:pathLst>
          </a:custGeom>
          <a:solidFill>
            <a:srgbClr val="FF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3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400"/>
                                  </p:stCondLst>
                                  <p:iterate>
                                    <p:tmAbs val="0"/>
                                  </p:iterate>
                                  <p:childTnLst>
                                    <p:set>
                                      <p:cBhvr>
                                        <p:cTn id="9" fill="hold"/>
                                        <p:tgtEl>
                                          <p:spTgt spid="437"/>
                                        </p:tgtEl>
                                        <p:attrNameLst>
                                          <p:attrName>style.visibility</p:attrName>
                                        </p:attrNameLst>
                                      </p:cBhvr>
                                      <p:to>
                                        <p:strVal val="visible"/>
                                      </p:to>
                                    </p:set>
                                  </p:childTnLst>
                                </p:cTn>
                              </p:par>
                            </p:childTnLst>
                          </p:cTn>
                        </p:par>
                        <p:par>
                          <p:cTn id="10" fill="hold">
                            <p:stCondLst>
                              <p:cond delay="400"/>
                            </p:stCondLst>
                            <p:childTnLst>
                              <p:par>
                                <p:cTn id="11" presetID="1" presetClass="entr" presetSubtype="0" fill="hold" grpId="0" nodeType="afterEffect">
                                  <p:stCondLst>
                                    <p:cond delay="600"/>
                                  </p:stCondLst>
                                  <p:iterate>
                                    <p:tmAbs val="0"/>
                                  </p:iterate>
                                  <p:childTnLst>
                                    <p:set>
                                      <p:cBhvr>
                                        <p:cTn id="12" fill="hold"/>
                                        <p:tgtEl>
                                          <p:spTgt spid="430"/>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100"/>
                                  </p:stCondLst>
                                  <p:iterate>
                                    <p:tmAbs val="0"/>
                                  </p:iterate>
                                  <p:childTnLst>
                                    <p:set>
                                      <p:cBhvr>
                                        <p:cTn id="15" fill="hold"/>
                                        <p:tgtEl>
                                          <p:spTgt spid="429"/>
                                        </p:tgtEl>
                                        <p:attrNameLst>
                                          <p:attrName>style.visibility</p:attrName>
                                        </p:attrNameLst>
                                      </p:cBhvr>
                                      <p:to>
                                        <p:strVal val="visible"/>
                                      </p:to>
                                    </p:set>
                                  </p:childTnLst>
                                </p:cTn>
                              </p:par>
                            </p:childTnLst>
                          </p:cTn>
                        </p:par>
                        <p:par>
                          <p:cTn id="16" fill="hold">
                            <p:stCondLst>
                              <p:cond delay="1100"/>
                            </p:stCondLst>
                            <p:childTnLst>
                              <p:par>
                                <p:cTn id="17" presetID="1" presetClass="entr" presetSubtype="0" fill="hold" grpId="0" nodeType="afterEffect">
                                  <p:stCondLst>
                                    <p:cond delay="100"/>
                                  </p:stCondLst>
                                  <p:iterate>
                                    <p:tmAbs val="0"/>
                                  </p:iterate>
                                  <p:childTnLst>
                                    <p:set>
                                      <p:cBhvr>
                                        <p:cTn id="18" fill="hold"/>
                                        <p:tgtEl>
                                          <p:spTgt spid="436"/>
                                        </p:tgtEl>
                                        <p:attrNameLst>
                                          <p:attrName>style.visibility</p:attrName>
                                        </p:attrNameLst>
                                      </p:cBhvr>
                                      <p:to>
                                        <p:strVal val="visible"/>
                                      </p:to>
                                    </p:set>
                                  </p:childTnLst>
                                </p:cTn>
                              </p:par>
                            </p:childTnLst>
                          </p:cTn>
                        </p:par>
                        <p:par>
                          <p:cTn id="19" fill="hold">
                            <p:stCondLst>
                              <p:cond delay="1200"/>
                            </p:stCondLst>
                            <p:childTnLst>
                              <p:par>
                                <p:cTn id="20" presetID="1" presetClass="entr" presetSubtype="0" fill="hold" grpId="0" nodeType="afterEffect">
                                  <p:stCondLst>
                                    <p:cond delay="100"/>
                                  </p:stCondLst>
                                  <p:iterate>
                                    <p:tmAbs val="0"/>
                                  </p:iterate>
                                  <p:childTnLst>
                                    <p:set>
                                      <p:cBhvr>
                                        <p:cTn id="21" fill="hold"/>
                                        <p:tgtEl>
                                          <p:spTgt spid="434"/>
                                        </p:tgtEl>
                                        <p:attrNameLst>
                                          <p:attrName>style.visibility</p:attrName>
                                        </p:attrNameLst>
                                      </p:cBhvr>
                                      <p:to>
                                        <p:strVal val="visible"/>
                                      </p:to>
                                    </p:set>
                                  </p:childTnLst>
                                </p:cTn>
                              </p:par>
                            </p:childTnLst>
                          </p:cTn>
                        </p:par>
                        <p:par>
                          <p:cTn id="22" fill="hold">
                            <p:stCondLst>
                              <p:cond delay="1300"/>
                            </p:stCondLst>
                            <p:childTnLst>
                              <p:par>
                                <p:cTn id="23" presetID="1" presetClass="entr" presetSubtype="0" fill="hold" grpId="0" nodeType="afterEffect">
                                  <p:stCondLst>
                                    <p:cond delay="100"/>
                                  </p:stCondLst>
                                  <p:iterate>
                                    <p:tmAbs val="0"/>
                                  </p:iterate>
                                  <p:childTnLst>
                                    <p:set>
                                      <p:cBhvr>
                                        <p:cTn id="24" fill="hold"/>
                                        <p:tgtEl>
                                          <p:spTgt spid="433"/>
                                        </p:tgtEl>
                                        <p:attrNameLst>
                                          <p:attrName>style.visibility</p:attrName>
                                        </p:attrNameLst>
                                      </p:cBhvr>
                                      <p:to>
                                        <p:strVal val="visible"/>
                                      </p:to>
                                    </p:set>
                                  </p:childTnLst>
                                </p:cTn>
                              </p:par>
                            </p:childTnLst>
                          </p:cTn>
                        </p:par>
                        <p:par>
                          <p:cTn id="25" fill="hold">
                            <p:stCondLst>
                              <p:cond delay="1400"/>
                            </p:stCondLst>
                            <p:childTnLst>
                              <p:par>
                                <p:cTn id="26" presetID="1" presetClass="entr" presetSubtype="0" fill="hold" grpId="0" nodeType="afterEffect">
                                  <p:stCondLst>
                                    <p:cond delay="0"/>
                                  </p:stCondLst>
                                  <p:iterate>
                                    <p:tmAbs val="0"/>
                                  </p:iterate>
                                  <p:childTnLst>
                                    <p:set>
                                      <p:cBhvr>
                                        <p:cTn id="27" fill="hold"/>
                                        <p:tgtEl>
                                          <p:spTgt spid="432"/>
                                        </p:tgtEl>
                                        <p:attrNameLst>
                                          <p:attrName>style.visibility</p:attrName>
                                        </p:attrNameLst>
                                      </p:cBhvr>
                                      <p:to>
                                        <p:strVal val="visible"/>
                                      </p:to>
                                    </p:set>
                                  </p:childTnLst>
                                </p:cTn>
                              </p:par>
                            </p:childTnLst>
                          </p:cTn>
                        </p:par>
                        <p:par>
                          <p:cTn id="28" fill="hold">
                            <p:stCondLst>
                              <p:cond delay="1400"/>
                            </p:stCondLst>
                            <p:childTnLst>
                              <p:par>
                                <p:cTn id="29" presetID="1" presetClass="entr" presetSubtype="0" fill="hold" grpId="0" nodeType="afterEffect">
                                  <p:stCondLst>
                                    <p:cond delay="0"/>
                                  </p:stCondLst>
                                  <p:iterate>
                                    <p:tmAbs val="0"/>
                                  </p:iterate>
                                  <p:childTnLst>
                                    <p:set>
                                      <p:cBhvr>
                                        <p:cTn id="30" fill="hold"/>
                                        <p:tgtEl>
                                          <p:spTgt spid="438"/>
                                        </p:tgtEl>
                                        <p:attrNameLst>
                                          <p:attrName>style.visibility</p:attrName>
                                        </p:attrNameLst>
                                      </p:cBhvr>
                                      <p:to>
                                        <p:strVal val="visible"/>
                                      </p:to>
                                    </p:set>
                                  </p:childTnLst>
                                </p:cTn>
                              </p:par>
                            </p:childTnLst>
                          </p:cTn>
                        </p:par>
                        <p:par>
                          <p:cTn id="31" fill="hold">
                            <p:stCondLst>
                              <p:cond delay="1400"/>
                            </p:stCondLst>
                            <p:childTnLst>
                              <p:par>
                                <p:cTn id="32" presetID="1" presetClass="entr" presetSubtype="0" fill="hold" grpId="0" nodeType="afterEffect">
                                  <p:stCondLst>
                                    <p:cond delay="0"/>
                                  </p:stCondLst>
                                  <p:iterate>
                                    <p:tmAbs val="0"/>
                                  </p:iterate>
                                  <p:childTnLst>
                                    <p:set>
                                      <p:cBhvr>
                                        <p:cTn id="33" fill="hold"/>
                                        <p:tgtEl>
                                          <p:spTgt spid="435"/>
                                        </p:tgtEl>
                                        <p:attrNameLst>
                                          <p:attrName>style.visibility</p:attrName>
                                        </p:attrNameLst>
                                      </p:cBhvr>
                                      <p:to>
                                        <p:strVal val="visible"/>
                                      </p:to>
                                    </p:set>
                                  </p:childTnLst>
                                </p:cTn>
                              </p:par>
                            </p:childTnLst>
                          </p:cTn>
                        </p:par>
                        <p:par>
                          <p:cTn id="34" fill="hold">
                            <p:stCondLst>
                              <p:cond delay="1400"/>
                            </p:stCondLst>
                            <p:childTnLst>
                              <p:par>
                                <p:cTn id="35" presetID="1" presetClass="entr" presetSubtype="0" fill="hold" grpId="0" nodeType="afterEffect">
                                  <p:stCondLst>
                                    <p:cond delay="100"/>
                                  </p:stCondLst>
                                  <p:iterate>
                                    <p:tmAbs val="0"/>
                                  </p:iterate>
                                  <p:childTnLst>
                                    <p:set>
                                      <p:cBhvr>
                                        <p:cTn id="36" fill="hold"/>
                                        <p:tgtEl>
                                          <p:spTgt spid="439"/>
                                        </p:tgtEl>
                                        <p:attrNameLst>
                                          <p:attrName>style.visibility</p:attrName>
                                        </p:attrNameLst>
                                      </p:cBhvr>
                                      <p:to>
                                        <p:strVal val="visible"/>
                                      </p:to>
                                    </p:set>
                                  </p:childTnLst>
                                </p:cTn>
                              </p:par>
                            </p:childTnLst>
                          </p:cTn>
                        </p:par>
                        <p:par>
                          <p:cTn id="37" fill="hold">
                            <p:stCondLst>
                              <p:cond delay="1500"/>
                            </p:stCondLst>
                            <p:childTnLst>
                              <p:par>
                                <p:cTn id="38" presetID="1" presetClass="entr" presetSubtype="0" fill="hold" grpId="0" nodeType="afterEffect">
                                  <p:stCondLst>
                                    <p:cond delay="100"/>
                                  </p:stCondLst>
                                  <p:iterate>
                                    <p:tmAbs val="0"/>
                                  </p:iterate>
                                  <p:childTnLst>
                                    <p:set>
                                      <p:cBhvr>
                                        <p:cTn id="39" fill="hold"/>
                                        <p:tgtEl>
                                          <p:spTgt spid="440"/>
                                        </p:tgtEl>
                                        <p:attrNameLst>
                                          <p:attrName>style.visibility</p:attrName>
                                        </p:attrNameLst>
                                      </p:cBhvr>
                                      <p:to>
                                        <p:strVal val="visible"/>
                                      </p:to>
                                    </p:set>
                                  </p:childTnLst>
                                </p:cTn>
                              </p:par>
                            </p:childTnLst>
                          </p:cTn>
                        </p:par>
                        <p:par>
                          <p:cTn id="40" fill="hold">
                            <p:stCondLst>
                              <p:cond delay="1600"/>
                            </p:stCondLst>
                            <p:childTnLst>
                              <p:par>
                                <p:cTn id="41" presetID="1" presetClass="entr" presetSubtype="0" fill="hold" grpId="0" nodeType="afterEffect">
                                  <p:stCondLst>
                                    <p:cond delay="100"/>
                                  </p:stCondLst>
                                  <p:iterate>
                                    <p:tmAbs val="0"/>
                                  </p:iterate>
                                  <p:childTnLst>
                                    <p:set>
                                      <p:cBhvr>
                                        <p:cTn id="42" fill="hold"/>
                                        <p:tgtEl>
                                          <p:spTgt spid="4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fill="hold" grpId="0" nodeType="clickEffect">
                                  <p:stCondLst>
                                    <p:cond delay="0"/>
                                  </p:stCondLst>
                                  <p:iterate>
                                    <p:tmAbs val="0"/>
                                  </p:iterate>
                                  <p:childTnLst>
                                    <p:set>
                                      <p:cBhvr>
                                        <p:cTn id="46" fill="hold"/>
                                        <p:tgtEl>
                                          <p:spTgt spid="442"/>
                                        </p:tgtEl>
                                        <p:attrNameLst>
                                          <p:attrName>style.visibility</p:attrName>
                                        </p:attrNameLst>
                                      </p:cBhvr>
                                      <p:to>
                                        <p:strVal val="visible"/>
                                      </p:to>
                                    </p:set>
                                    <p:animEffect transition="in" filter="fade">
                                      <p:cBhvr>
                                        <p:cTn id="47" dur="5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animBg="1" advAuto="0"/>
      <p:bldP spid="430" grpId="0" animBg="1" advAuto="0"/>
      <p:bldP spid="431" grpId="0" animBg="1" advAuto="0"/>
      <p:bldP spid="432" grpId="0" animBg="1" advAuto="0"/>
      <p:bldP spid="433" grpId="0" animBg="1" advAuto="0"/>
      <p:bldP spid="434" grpId="0" animBg="1" advAuto="0"/>
      <p:bldP spid="435" grpId="0" animBg="1" advAuto="0"/>
      <p:bldP spid="436" grpId="0" animBg="1" advAuto="0"/>
      <p:bldP spid="437" grpId="0" animBg="1" advAuto="0"/>
      <p:bldP spid="438" grpId="0" animBg="1" advAuto="0"/>
      <p:bldP spid="439" grpId="0" animBg="1" advAuto="0"/>
      <p:bldP spid="440" grpId="0" animBg="1" advAuto="0"/>
      <p:bldP spid="441" grpId="0" animBg="1" advAuto="0"/>
      <p:bldP spid="442"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Can not expect network to be a perfect analog for communication within a single computer because:…"/>
          <p:cNvSpPr txBox="1">
            <a:spLocks noGrp="1"/>
          </p:cNvSpPr>
          <p:nvPr>
            <p:ph type="body" idx="1"/>
          </p:nvPr>
        </p:nvSpPr>
        <p:spPr>
          <a:xfrm>
            <a:off x="1206500" y="3331194"/>
            <a:ext cx="21971000" cy="9173323"/>
          </a:xfrm>
          <a:prstGeom prst="rect">
            <a:avLst/>
          </a:prstGeom>
        </p:spPr>
        <p:txBody>
          <a:bodyPr/>
          <a:lstStyle/>
          <a:p>
            <a:pPr marL="554736" indent="-554736" defTabSz="2218887">
              <a:spcBef>
                <a:spcPts val="4000"/>
              </a:spcBef>
              <a:defRPr sz="4368"/>
            </a:pPr>
            <a:r>
              <a:t>Can not expect network to be a perfect analog for communication within a single computer because:</a:t>
            </a:r>
          </a:p>
          <a:p>
            <a:pPr marL="1094062" lvl="1" indent="-539326" defTabSz="2218887">
              <a:spcBef>
                <a:spcPts val="4000"/>
              </a:spcBef>
              <a:defRPr sz="4368"/>
            </a:pPr>
            <a:r>
              <a:t>Speed of light (1 foot/nanosecond)</a:t>
            </a:r>
          </a:p>
          <a:p>
            <a:pPr marL="1094062" lvl="1" indent="-539326" defTabSz="2218887">
              <a:spcBef>
                <a:spcPts val="4000"/>
              </a:spcBef>
              <a:defRPr sz="4368"/>
            </a:pPr>
            <a:r>
              <a:t>Communication links exist in uncontrolled/hostile environments</a:t>
            </a:r>
          </a:p>
          <a:p>
            <a:pPr marL="1094062" lvl="1" indent="-539326" defTabSz="2218887">
              <a:spcBef>
                <a:spcPts val="4000"/>
              </a:spcBef>
              <a:defRPr sz="4368"/>
            </a:pPr>
            <a:r>
              <a:t>Communication links may be bandwidth limited (tough to reach even 100MB/sec)</a:t>
            </a:r>
          </a:p>
          <a:p>
            <a:pPr marL="539326" indent="-539326" defTabSz="2218887">
              <a:spcBef>
                <a:spcPts val="4000"/>
              </a:spcBef>
              <a:defRPr sz="4368"/>
            </a:pPr>
            <a:r>
              <a:t>In contrast to a single computer, where:</a:t>
            </a:r>
          </a:p>
          <a:p>
            <a:pPr marL="1094062" lvl="1" indent="-539326" defTabSz="2218887">
              <a:spcBef>
                <a:spcPts val="4000"/>
              </a:spcBef>
              <a:defRPr sz="4368"/>
            </a:pPr>
            <a:r>
              <a:t>Distances are measured in mm, not feet</a:t>
            </a:r>
          </a:p>
          <a:p>
            <a:pPr marL="1094062" lvl="1" indent="-539326" defTabSz="2218887">
              <a:spcBef>
                <a:spcPts val="4000"/>
              </a:spcBef>
              <a:defRPr sz="4368"/>
            </a:pPr>
            <a:r>
              <a:t>Physical concerns can be addressed all at once</a:t>
            </a:r>
          </a:p>
          <a:p>
            <a:pPr marL="1094062" lvl="1" indent="-539326" defTabSz="2218887">
              <a:spcBef>
                <a:spcPts val="4000"/>
              </a:spcBef>
              <a:defRPr sz="4368"/>
            </a:pPr>
            <a:r>
              <a:t>Bandwidth is plentiful (easily GB/sec)</a:t>
            </a:r>
          </a:p>
        </p:txBody>
      </p:sp>
      <p:sp>
        <p:nvSpPr>
          <p:cNvPr id="447" name="Challenge: Distributed Systems Rely on Networks"/>
          <p:cNvSpPr txBox="1">
            <a:spLocks noGrp="1"/>
          </p:cNvSpPr>
          <p:nvPr>
            <p:ph type="title"/>
          </p:nvPr>
        </p:nvSpPr>
        <p:spPr>
          <a:prstGeom prst="rect">
            <a:avLst/>
          </a:prstGeom>
        </p:spPr>
        <p:txBody>
          <a:bodyPr/>
          <a:lstStyle>
            <a:lvl1pPr defTabSz="2170120">
              <a:defRPr sz="7565" spc="-151"/>
            </a:lvl1pPr>
          </a:lstStyle>
          <a:p>
            <a:r>
              <a:t>Challenge: Distributed Systems Rely on Networks</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4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44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44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44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4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44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iterate>
                                    <p:tmAbs val="0"/>
                                  </p:iterate>
                                  <p:childTnLst>
                                    <p:set>
                                      <p:cBhvr>
                                        <p:cTn id="20" fill="hold"/>
                                        <p:tgtEl>
                                          <p:spTgt spid="44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44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44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 grpId="0" build="p" animBg="1" advAuto="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1" name="Do these fallacies still hold?"/>
          <p:cNvSpPr txBox="1">
            <a:spLocks noGrp="1"/>
          </p:cNvSpPr>
          <p:nvPr>
            <p:ph type="title"/>
          </p:nvPr>
        </p:nvSpPr>
        <p:spPr>
          <a:prstGeom prst="rect">
            <a:avLst/>
          </a:prstGeom>
        </p:spPr>
        <p:txBody>
          <a:bodyPr/>
          <a:lstStyle>
            <a:lvl1pPr>
              <a:defRPr spc="-200"/>
            </a:lvl1pPr>
          </a:lstStyle>
          <a:p>
            <a:r>
              <a:t>More challenges:</a:t>
            </a:r>
          </a:p>
        </p:txBody>
      </p:sp>
      <p:sp>
        <p:nvSpPr>
          <p:cNvPr id="452" name="Networks still fail, intermittently and for prolonged periods"/>
          <p:cNvSpPr txBox="1">
            <a:spLocks noGrp="1"/>
          </p:cNvSpPr>
          <p:nvPr>
            <p:ph type="body" sz="quarter" idx="1"/>
          </p:nvPr>
        </p:nvSpPr>
        <p:spPr>
          <a:xfrm>
            <a:off x="1206500" y="2372961"/>
            <a:ext cx="21971000" cy="934780"/>
          </a:xfrm>
          <a:prstGeom prst="rect">
            <a:avLst/>
          </a:prstGeom>
        </p:spPr>
        <p:txBody>
          <a:bodyPr/>
          <a:lstStyle/>
          <a:p>
            <a:r>
              <a:t>Networks still fail, intermittently and for prolonged periods</a:t>
            </a:r>
          </a:p>
        </p:txBody>
      </p:sp>
      <p:sp>
        <p:nvSpPr>
          <p:cNvPr id="453" name="Slide bullet text"/>
          <p:cNvSpPr txBox="1">
            <a:spLocks noGrp="1"/>
          </p:cNvSpPr>
          <p:nvPr>
            <p:ph type="body" idx="21"/>
          </p:nvPr>
        </p:nvSpPr>
        <p:spPr>
          <a:prstGeom prst="rect">
            <a:avLst/>
          </a:prstGeom>
        </p:spPr>
        <p:txBody>
          <a:bodyPr/>
          <a:lstStyle/>
          <a:p>
            <a:endParaRPr/>
          </a:p>
        </p:txBody>
      </p:sp>
      <p:pic>
        <p:nvPicPr>
          <p:cNvPr id="454" name="Image" descr="Image"/>
          <p:cNvPicPr>
            <a:picLocks noChangeAspect="1"/>
          </p:cNvPicPr>
          <p:nvPr/>
        </p:nvPicPr>
        <p:blipFill>
          <a:blip r:embed="rId2"/>
          <a:stretch>
            <a:fillRect/>
          </a:stretch>
        </p:blipFill>
        <p:spPr>
          <a:xfrm>
            <a:off x="10500155" y="3765853"/>
            <a:ext cx="12228264" cy="13716002"/>
          </a:xfrm>
          <a:prstGeom prst="rect">
            <a:avLst/>
          </a:prstGeom>
          <a:ln w="12700">
            <a:miter lim="400000"/>
          </a:ln>
        </p:spPr>
      </p:pic>
      <p:pic>
        <p:nvPicPr>
          <p:cNvPr id="455" name="Image" descr="Image"/>
          <p:cNvPicPr>
            <a:picLocks noChangeAspect="1"/>
          </p:cNvPicPr>
          <p:nvPr/>
        </p:nvPicPr>
        <p:blipFill>
          <a:blip r:embed="rId3"/>
          <a:stretch>
            <a:fillRect/>
          </a:stretch>
        </p:blipFill>
        <p:spPr>
          <a:xfrm>
            <a:off x="375088" y="3765853"/>
            <a:ext cx="9883274" cy="13716002"/>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Do these fallacies still hold?"/>
          <p:cNvSpPr txBox="1">
            <a:spLocks noGrp="1"/>
          </p:cNvSpPr>
          <p:nvPr>
            <p:ph type="title"/>
          </p:nvPr>
        </p:nvSpPr>
        <p:spPr>
          <a:prstGeom prst="rect">
            <a:avLst/>
          </a:prstGeom>
        </p:spPr>
        <p:txBody>
          <a:bodyPr/>
          <a:lstStyle>
            <a:lvl1pPr>
              <a:defRPr spc="-200"/>
            </a:lvl1pPr>
          </a:lstStyle>
          <a:p>
            <a:r>
              <a:t>And still more challenges</a:t>
            </a:r>
          </a:p>
        </p:txBody>
      </p:sp>
      <p:sp>
        <p:nvSpPr>
          <p:cNvPr id="458" name="We still rely on other administrators, who are not infallible"/>
          <p:cNvSpPr txBox="1">
            <a:spLocks noGrp="1"/>
          </p:cNvSpPr>
          <p:nvPr>
            <p:ph type="body" sz="quarter" idx="1"/>
          </p:nvPr>
        </p:nvSpPr>
        <p:spPr>
          <a:xfrm>
            <a:off x="1206500" y="2372961"/>
            <a:ext cx="21971000" cy="934780"/>
          </a:xfrm>
          <a:prstGeom prst="rect">
            <a:avLst/>
          </a:prstGeom>
        </p:spPr>
        <p:txBody>
          <a:bodyPr/>
          <a:lstStyle/>
          <a:p>
            <a:r>
              <a:t>We still rely on other administrators, who are not infallible</a:t>
            </a:r>
          </a:p>
        </p:txBody>
      </p:sp>
      <p:pic>
        <p:nvPicPr>
          <p:cNvPr id="459" name="Image" descr="Image"/>
          <p:cNvPicPr>
            <a:picLocks noChangeAspect="1"/>
          </p:cNvPicPr>
          <p:nvPr/>
        </p:nvPicPr>
        <p:blipFill>
          <a:blip r:embed="rId3"/>
          <a:stretch>
            <a:fillRect/>
          </a:stretch>
        </p:blipFill>
        <p:spPr>
          <a:xfrm>
            <a:off x="12123964" y="3414764"/>
            <a:ext cx="12228262" cy="13716002"/>
          </a:xfrm>
          <a:prstGeom prst="rect">
            <a:avLst/>
          </a:prstGeom>
          <a:ln w="12700">
            <a:miter lim="400000"/>
          </a:ln>
        </p:spPr>
      </p:pic>
      <p:pic>
        <p:nvPicPr>
          <p:cNvPr id="460" name="Image" descr="Image"/>
          <p:cNvPicPr>
            <a:picLocks noChangeAspect="1"/>
          </p:cNvPicPr>
          <p:nvPr/>
        </p:nvPicPr>
        <p:blipFill>
          <a:blip r:embed="rId4"/>
          <a:stretch>
            <a:fillRect/>
          </a:stretch>
        </p:blipFill>
        <p:spPr>
          <a:xfrm>
            <a:off x="2003319" y="3414764"/>
            <a:ext cx="6972302" cy="10642601"/>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ystem Design Follows Requirements"/>
          <p:cNvSpPr txBox="1">
            <a:spLocks noGrp="1"/>
          </p:cNvSpPr>
          <p:nvPr>
            <p:ph type="title"/>
          </p:nvPr>
        </p:nvSpPr>
        <p:spPr>
          <a:prstGeom prst="rect">
            <a:avLst/>
          </a:prstGeom>
        </p:spPr>
        <p:txBody>
          <a:bodyPr/>
          <a:lstStyle/>
          <a:p>
            <a:r>
              <a:t>System Design Follows Requirements</a:t>
            </a:r>
          </a:p>
        </p:txBody>
      </p:sp>
      <p:sp>
        <p:nvSpPr>
          <p:cNvPr id="465" name="Domain Name System"/>
          <p:cNvSpPr txBox="1">
            <a:spLocks noGrp="1"/>
          </p:cNvSpPr>
          <p:nvPr>
            <p:ph type="body" sz="quarter" idx="1"/>
          </p:nvPr>
        </p:nvSpPr>
        <p:spPr>
          <a:prstGeom prst="rect">
            <a:avLst/>
          </a:prstGeom>
        </p:spPr>
        <p:txBody>
          <a:bodyPr/>
          <a:lstStyle/>
          <a:p>
            <a:r>
              <a:t>Domain Name System</a:t>
            </a:r>
          </a:p>
        </p:txBody>
      </p:sp>
      <p:sp>
        <p:nvSpPr>
          <p:cNvPr id="466" name="Body Level On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423511" indent="-423511" defTabSz="2145737">
              <a:spcBef>
                <a:spcPts val="3900"/>
              </a:spcBef>
              <a:buSzPct val="100000"/>
              <a:defRPr sz="4224"/>
            </a:pPr>
            <a:r>
              <a:t>DNS requirements for querying records:</a:t>
            </a:r>
          </a:p>
          <a:p>
            <a:pPr marL="758791" lvl="1" indent="-423511" defTabSz="2145737">
              <a:spcBef>
                <a:spcPts val="3900"/>
              </a:spcBef>
              <a:buSzPct val="100000"/>
              <a:defRPr sz="4224"/>
            </a:pPr>
            <a:r>
              <a:t>Scalability - grow in number of names</a:t>
            </a:r>
          </a:p>
          <a:p>
            <a:pPr marL="758791" lvl="1" indent="-423511" defTabSz="2145737">
              <a:spcBef>
                <a:spcPts val="3900"/>
              </a:spcBef>
              <a:buSzPct val="100000"/>
              <a:defRPr sz="4224"/>
            </a:pPr>
            <a:r>
              <a:t>Performance - grow in number of requests</a:t>
            </a:r>
          </a:p>
          <a:p>
            <a:pPr marL="758791" lvl="1" indent="-423511" defTabSz="2145737">
              <a:spcBef>
                <a:spcPts val="3900"/>
              </a:spcBef>
              <a:buSzPct val="100000"/>
              <a:defRPr sz="4224"/>
            </a:pPr>
            <a:r>
              <a:t>Latency - provide answers with little delay</a:t>
            </a:r>
          </a:p>
          <a:p>
            <a:pPr marL="758791" lvl="1" indent="-423511" defTabSz="2145737">
              <a:spcBef>
                <a:spcPts val="3900"/>
              </a:spcBef>
              <a:buSzPct val="100000"/>
              <a:defRPr sz="4224"/>
            </a:pPr>
            <a:r>
              <a:t>Fault tolerance &amp; availability - always provide a response</a:t>
            </a:r>
          </a:p>
          <a:p>
            <a:pPr marL="423511" indent="-423511" defTabSz="2145737">
              <a:spcBef>
                <a:spcPts val="3900"/>
              </a:spcBef>
              <a:buSzPct val="100000"/>
              <a:defRPr sz="4224"/>
            </a:pPr>
            <a:r>
              <a:t>DNS requirements for updating/creating records:</a:t>
            </a:r>
          </a:p>
          <a:p>
            <a:pPr marL="758791" lvl="1" indent="-423511" defTabSz="2145737">
              <a:spcBef>
                <a:spcPts val="3900"/>
              </a:spcBef>
              <a:buSzPct val="100000"/>
              <a:defRPr sz="4224"/>
            </a:pPr>
            <a:r>
              <a:t>Latency - OK if it takes minutes/hours for an update to take full effect</a:t>
            </a:r>
          </a:p>
          <a:p>
            <a:pPr marL="758791" lvl="1" indent="-423511" defTabSz="2145737">
              <a:spcBef>
                <a:spcPts val="3900"/>
              </a:spcBef>
              <a:buSzPct val="100000"/>
              <a:defRPr sz="4224"/>
            </a:pPr>
            <a:r>
              <a:t>Performance - Expect far fewer writes than reads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Title 1"/>
          <p:cNvSpPr txBox="1">
            <a:spLocks noGrp="1"/>
          </p:cNvSpPr>
          <p:nvPr>
            <p:ph type="title"/>
          </p:nvPr>
        </p:nvSpPr>
        <p:spPr>
          <a:prstGeom prst="rect">
            <a:avLst/>
          </a:prstGeom>
        </p:spPr>
        <p:txBody>
          <a:bodyPr/>
          <a:lstStyle>
            <a:lvl1pPr defTabSz="2170120">
              <a:defRPr sz="6764" spc="-178"/>
            </a:lvl1pPr>
          </a:lstStyle>
          <a:p>
            <a:r>
              <a:t>Preliminary Design: How to organize data in the system?</a:t>
            </a:r>
          </a:p>
        </p:txBody>
      </p:sp>
      <p:sp>
        <p:nvSpPr>
          <p:cNvPr id="471" name="Text Placeholder 2"/>
          <p:cNvSpPr txBox="1">
            <a:spLocks noGrp="1"/>
          </p:cNvSpPr>
          <p:nvPr>
            <p:ph type="body" sz="quarter" idx="1"/>
          </p:nvPr>
        </p:nvSpPr>
        <p:spPr>
          <a:xfrm>
            <a:off x="1206500" y="2372961"/>
            <a:ext cx="21971000" cy="934780"/>
          </a:xfrm>
          <a:prstGeom prst="rect">
            <a:avLst/>
          </a:prstGeom>
        </p:spPr>
        <p:txBody>
          <a:bodyPr/>
          <a:lstStyle/>
          <a:p>
            <a:endParaRPr/>
          </a:p>
        </p:txBody>
      </p:sp>
      <p:sp>
        <p:nvSpPr>
          <p:cNvPr id="472" name="Text Placeholder 3"/>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This depends to a large degree on whether there is shared state</a:t>
            </a:r>
          </a:p>
          <a:p>
            <a:r>
              <a:t>Usually, there is some shared state</a:t>
            </a:r>
          </a:p>
          <a:p>
            <a:r>
              <a:t>How important is it to synchronize?</a:t>
            </a:r>
          </a:p>
          <a:p>
            <a:r>
              <a:t>What about our DNS example?</a:t>
            </a:r>
          </a:p>
          <a:p>
            <a:pPr lvl="1"/>
            <a:r>
              <a:t>Domains can be split (e.g., .com, .edu, .info, .eu, .jp, …)</a:t>
            </a:r>
          </a:p>
          <a:p>
            <a:pPr lvl="1"/>
            <a:r>
              <a:t>Huge volume of requests – multiple nodes need to provide the same mappings, consistently</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Idea: break apart responsibility for each part of a domain name (zone) to a different group of servers"/>
          <p:cNvSpPr txBox="1">
            <a:spLocks noGrp="1"/>
          </p:cNvSpPr>
          <p:nvPr>
            <p:ph type="body" idx="1"/>
          </p:nvPr>
        </p:nvSpPr>
        <p:spPr>
          <a:xfrm>
            <a:off x="1206500" y="2512662"/>
            <a:ext cx="21971000" cy="9991854"/>
          </a:xfrm>
          <a:prstGeom prst="rect">
            <a:avLst/>
          </a:prstGeom>
        </p:spPr>
        <p:txBody>
          <a:bodyPr/>
          <a:lstStyle/>
          <a:p>
            <a:pPr marL="0" indent="0">
              <a:buSzTx/>
              <a:buNone/>
            </a:pPr>
            <a:r>
              <a:t>Idea: break apart responsibility for each part of a domain name (</a:t>
            </a:r>
            <a:r>
              <a:rPr b="1">
                <a:latin typeface="+mn-lt"/>
                <a:ea typeface="+mn-ea"/>
                <a:cs typeface="+mn-cs"/>
                <a:sym typeface="Helvetica"/>
              </a:rPr>
              <a:t>zone</a:t>
            </a:r>
            <a:r>
              <a:t>)</a:t>
            </a:r>
            <a:r>
              <a:rPr b="1">
                <a:latin typeface="+mn-lt"/>
                <a:ea typeface="+mn-ea"/>
                <a:cs typeface="+mn-cs"/>
                <a:sym typeface="Helvetica"/>
              </a:rPr>
              <a:t> </a:t>
            </a:r>
            <a:r>
              <a:t>to a different group of servers</a:t>
            </a:r>
          </a:p>
        </p:txBody>
      </p:sp>
      <p:sp>
        <p:nvSpPr>
          <p:cNvPr id="477" name="DNS"/>
          <p:cNvSpPr txBox="1">
            <a:spLocks noGrp="1"/>
          </p:cNvSpPr>
          <p:nvPr>
            <p:ph type="title"/>
          </p:nvPr>
        </p:nvSpPr>
        <p:spPr>
          <a:prstGeom prst="rect">
            <a:avLst/>
          </a:prstGeom>
        </p:spPr>
        <p:txBody>
          <a:bodyPr/>
          <a:lstStyle>
            <a:lvl1pPr>
              <a:defRPr spc="-200"/>
            </a:lvl1pPr>
          </a:lstStyle>
          <a:p>
            <a:r>
              <a:t>How to organize DNS</a:t>
            </a:r>
          </a:p>
        </p:txBody>
      </p:sp>
      <p:sp>
        <p:nvSpPr>
          <p:cNvPr id="478" name="Root servers"/>
          <p:cNvSpPr txBox="1"/>
          <p:nvPr/>
        </p:nvSpPr>
        <p:spPr>
          <a:xfrm>
            <a:off x="10332085" y="5123968"/>
            <a:ext cx="3719830"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5000">
                <a:latin typeface="Helvetica Light"/>
                <a:ea typeface="Helvetica Light"/>
                <a:cs typeface="Helvetica Light"/>
                <a:sym typeface="Helvetica Light"/>
              </a:defRPr>
            </a:lvl1pPr>
          </a:lstStyle>
          <a:p>
            <a:r>
              <a:t>Root servers</a:t>
            </a:r>
          </a:p>
        </p:txBody>
      </p:sp>
      <p:sp>
        <p:nvSpPr>
          <p:cNvPr id="479" name="com"/>
          <p:cNvSpPr txBox="1"/>
          <p:nvPr/>
        </p:nvSpPr>
        <p:spPr>
          <a:xfrm>
            <a:off x="5184142" y="6604331"/>
            <a:ext cx="1411250"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5000">
                <a:latin typeface="Helvetica Light"/>
                <a:ea typeface="Helvetica Light"/>
                <a:cs typeface="Helvetica Light"/>
                <a:sym typeface="Helvetica Light"/>
              </a:defRPr>
            </a:lvl1pPr>
          </a:lstStyle>
          <a:p>
            <a:r>
              <a:t>com</a:t>
            </a:r>
          </a:p>
        </p:txBody>
      </p:sp>
      <p:sp>
        <p:nvSpPr>
          <p:cNvPr id="480" name="org"/>
          <p:cNvSpPr txBox="1"/>
          <p:nvPr/>
        </p:nvSpPr>
        <p:spPr>
          <a:xfrm>
            <a:off x="8125821" y="6604331"/>
            <a:ext cx="1125143"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5000">
                <a:latin typeface="Helvetica Light"/>
                <a:ea typeface="Helvetica Light"/>
                <a:cs typeface="Helvetica Light"/>
                <a:sym typeface="Helvetica Light"/>
              </a:defRPr>
            </a:lvl1pPr>
          </a:lstStyle>
          <a:p>
            <a:r>
              <a:t>org</a:t>
            </a:r>
          </a:p>
        </p:txBody>
      </p:sp>
      <p:sp>
        <p:nvSpPr>
          <p:cNvPr id="481" name="net"/>
          <p:cNvSpPr txBox="1"/>
          <p:nvPr/>
        </p:nvSpPr>
        <p:spPr>
          <a:xfrm>
            <a:off x="10781393" y="6613417"/>
            <a:ext cx="1054420"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5000">
                <a:latin typeface="Helvetica Light"/>
                <a:ea typeface="Helvetica Light"/>
                <a:cs typeface="Helvetica Light"/>
                <a:sym typeface="Helvetica Light"/>
              </a:defRPr>
            </a:lvl1pPr>
          </a:lstStyle>
          <a:p>
            <a:r>
              <a:t>net</a:t>
            </a:r>
          </a:p>
        </p:txBody>
      </p:sp>
      <p:sp>
        <p:nvSpPr>
          <p:cNvPr id="482" name="edu"/>
          <p:cNvSpPr txBox="1"/>
          <p:nvPr/>
        </p:nvSpPr>
        <p:spPr>
          <a:xfrm>
            <a:off x="13366243" y="6604331"/>
            <a:ext cx="1268518"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5000">
                <a:latin typeface="Helvetica Light"/>
                <a:ea typeface="Helvetica Light"/>
                <a:cs typeface="Helvetica Light"/>
                <a:sym typeface="Helvetica Light"/>
              </a:defRPr>
            </a:lvl1pPr>
          </a:lstStyle>
          <a:p>
            <a:r>
              <a:t>edu</a:t>
            </a:r>
          </a:p>
        </p:txBody>
      </p:sp>
      <p:sp>
        <p:nvSpPr>
          <p:cNvPr id="483" name="uk"/>
          <p:cNvSpPr txBox="1"/>
          <p:nvPr/>
        </p:nvSpPr>
        <p:spPr>
          <a:xfrm>
            <a:off x="16021815" y="6604331"/>
            <a:ext cx="839678"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5000">
                <a:latin typeface="Helvetica Light"/>
                <a:ea typeface="Helvetica Light"/>
                <a:cs typeface="Helvetica Light"/>
                <a:sym typeface="Helvetica Light"/>
              </a:defRPr>
            </a:lvl1pPr>
          </a:lstStyle>
          <a:p>
            <a:r>
              <a:t>uk</a:t>
            </a:r>
          </a:p>
        </p:txBody>
      </p:sp>
      <p:sp>
        <p:nvSpPr>
          <p:cNvPr id="484" name="jp"/>
          <p:cNvSpPr txBox="1"/>
          <p:nvPr/>
        </p:nvSpPr>
        <p:spPr>
          <a:xfrm>
            <a:off x="18248549" y="6604331"/>
            <a:ext cx="696303"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5000">
                <a:latin typeface="Helvetica Light"/>
                <a:ea typeface="Helvetica Light"/>
                <a:cs typeface="Helvetica Light"/>
                <a:sym typeface="Helvetica Light"/>
              </a:defRPr>
            </a:lvl1pPr>
          </a:lstStyle>
          <a:p>
            <a:r>
              <a:t>jp</a:t>
            </a:r>
          </a:p>
        </p:txBody>
      </p:sp>
      <p:sp>
        <p:nvSpPr>
          <p:cNvPr id="485" name="gmu"/>
          <p:cNvSpPr txBox="1"/>
          <p:nvPr/>
        </p:nvSpPr>
        <p:spPr>
          <a:xfrm>
            <a:off x="11356034" y="8376639"/>
            <a:ext cx="3738203"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5000">
                <a:latin typeface="Helvetica Light"/>
                <a:ea typeface="Helvetica Light"/>
                <a:cs typeface="Helvetica Light"/>
                <a:sym typeface="Helvetica Light"/>
              </a:defRPr>
            </a:lvl1pPr>
          </a:lstStyle>
          <a:p>
            <a:r>
              <a:t>northeastern</a:t>
            </a:r>
          </a:p>
        </p:txBody>
      </p:sp>
      <p:sp>
        <p:nvSpPr>
          <p:cNvPr id="486" name="umd"/>
          <p:cNvSpPr txBox="1"/>
          <p:nvPr/>
        </p:nvSpPr>
        <p:spPr>
          <a:xfrm>
            <a:off x="9250964" y="8376639"/>
            <a:ext cx="891271"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5000">
                <a:latin typeface="Helvetica Light"/>
                <a:ea typeface="Helvetica Light"/>
                <a:cs typeface="Helvetica Light"/>
                <a:sym typeface="Helvetica Light"/>
              </a:defRPr>
            </a:lvl1pPr>
          </a:lstStyle>
          <a:p>
            <a:r>
              <a:t>bu</a:t>
            </a:r>
          </a:p>
        </p:txBody>
      </p:sp>
      <p:sp>
        <p:nvSpPr>
          <p:cNvPr id="487" name="columbia"/>
          <p:cNvSpPr txBox="1"/>
          <p:nvPr/>
        </p:nvSpPr>
        <p:spPr>
          <a:xfrm>
            <a:off x="16639562" y="8313813"/>
            <a:ext cx="998670"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5000">
                <a:latin typeface="Helvetica Light"/>
                <a:ea typeface="Helvetica Light"/>
                <a:cs typeface="Helvetica Light"/>
                <a:sym typeface="Helvetica Light"/>
              </a:defRPr>
            </a:lvl1pPr>
          </a:lstStyle>
          <a:p>
            <a:r>
              <a:t>mit</a:t>
            </a:r>
          </a:p>
        </p:txBody>
      </p:sp>
      <p:sp>
        <p:nvSpPr>
          <p:cNvPr id="488" name="cs"/>
          <p:cNvSpPr txBox="1"/>
          <p:nvPr/>
        </p:nvSpPr>
        <p:spPr>
          <a:xfrm>
            <a:off x="12192000" y="10139862"/>
            <a:ext cx="2066271"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5000">
                <a:latin typeface="Helvetica Light"/>
                <a:ea typeface="Helvetica Light"/>
                <a:cs typeface="Helvetica Light"/>
                <a:sym typeface="Helvetica Light"/>
              </a:defRPr>
            </a:lvl1pPr>
          </a:lstStyle>
          <a:p>
            <a:r>
              <a:t>khoury</a:t>
            </a:r>
          </a:p>
        </p:txBody>
      </p:sp>
      <p:cxnSp>
        <p:nvCxnSpPr>
          <p:cNvPr id="489" name="Connection Line"/>
          <p:cNvCxnSpPr>
            <a:stCxn id="488" idx="0"/>
            <a:endCxn id="485" idx="0"/>
          </p:cNvCxnSpPr>
          <p:nvPr/>
        </p:nvCxnSpPr>
        <p:spPr>
          <a:xfrm flipV="1">
            <a:off x="13225135" y="8829076"/>
            <a:ext cx="1" cy="1763224"/>
          </a:xfrm>
          <a:prstGeom prst="straightConnector1">
            <a:avLst/>
          </a:prstGeom>
          <a:ln w="25400">
            <a:solidFill>
              <a:srgbClr val="000000"/>
            </a:solidFill>
            <a:miter lim="400000"/>
          </a:ln>
        </p:spPr>
      </p:cxnSp>
      <p:cxnSp>
        <p:nvCxnSpPr>
          <p:cNvPr id="490" name="Connection Line"/>
          <p:cNvCxnSpPr>
            <a:stCxn id="482" idx="0"/>
            <a:endCxn id="486" idx="0"/>
          </p:cNvCxnSpPr>
          <p:nvPr/>
        </p:nvCxnSpPr>
        <p:spPr>
          <a:xfrm flipH="1">
            <a:off x="9696599" y="7056768"/>
            <a:ext cx="4303903" cy="1772309"/>
          </a:xfrm>
          <a:prstGeom prst="straightConnector1">
            <a:avLst/>
          </a:prstGeom>
          <a:ln w="25400">
            <a:solidFill>
              <a:srgbClr val="000000"/>
            </a:solidFill>
            <a:miter lim="400000"/>
          </a:ln>
        </p:spPr>
      </p:cxnSp>
      <p:cxnSp>
        <p:nvCxnSpPr>
          <p:cNvPr id="491" name="Connection Line"/>
          <p:cNvCxnSpPr>
            <a:stCxn id="482" idx="0"/>
            <a:endCxn id="487" idx="0"/>
          </p:cNvCxnSpPr>
          <p:nvPr/>
        </p:nvCxnSpPr>
        <p:spPr>
          <a:xfrm>
            <a:off x="14000501" y="7056768"/>
            <a:ext cx="3138397" cy="1709483"/>
          </a:xfrm>
          <a:prstGeom prst="straightConnector1">
            <a:avLst/>
          </a:prstGeom>
          <a:ln w="25400">
            <a:solidFill>
              <a:srgbClr val="000000"/>
            </a:solidFill>
            <a:miter lim="400000"/>
          </a:ln>
        </p:spPr>
      </p:cxnSp>
      <p:cxnSp>
        <p:nvCxnSpPr>
          <p:cNvPr id="492" name="Connection Line"/>
          <p:cNvCxnSpPr>
            <a:stCxn id="485" idx="0"/>
            <a:endCxn id="482" idx="0"/>
          </p:cNvCxnSpPr>
          <p:nvPr/>
        </p:nvCxnSpPr>
        <p:spPr>
          <a:xfrm flipV="1">
            <a:off x="13225135" y="7056768"/>
            <a:ext cx="775367" cy="1772309"/>
          </a:xfrm>
          <a:prstGeom prst="straightConnector1">
            <a:avLst/>
          </a:prstGeom>
          <a:ln w="25400">
            <a:solidFill>
              <a:srgbClr val="000000"/>
            </a:solidFill>
            <a:miter lim="400000"/>
          </a:ln>
        </p:spPr>
      </p:cxnSp>
      <p:cxnSp>
        <p:nvCxnSpPr>
          <p:cNvPr id="493" name="Connection Line"/>
          <p:cNvCxnSpPr>
            <a:stCxn id="482" idx="0"/>
            <a:endCxn id="478" idx="0"/>
          </p:cNvCxnSpPr>
          <p:nvPr/>
        </p:nvCxnSpPr>
        <p:spPr>
          <a:xfrm flipH="1" flipV="1">
            <a:off x="12192000" y="5576405"/>
            <a:ext cx="1808502" cy="1480364"/>
          </a:xfrm>
          <a:prstGeom prst="straightConnector1">
            <a:avLst/>
          </a:prstGeom>
          <a:ln w="25400">
            <a:solidFill>
              <a:srgbClr val="000000"/>
            </a:solidFill>
            <a:miter lim="400000"/>
          </a:ln>
        </p:spPr>
      </p:cxnSp>
      <p:cxnSp>
        <p:nvCxnSpPr>
          <p:cNvPr id="494" name="Connection Line"/>
          <p:cNvCxnSpPr>
            <a:stCxn id="483" idx="0"/>
            <a:endCxn id="478" idx="0"/>
          </p:cNvCxnSpPr>
          <p:nvPr/>
        </p:nvCxnSpPr>
        <p:spPr>
          <a:xfrm flipH="1" flipV="1">
            <a:off x="12192000" y="5576405"/>
            <a:ext cx="4249655" cy="1480364"/>
          </a:xfrm>
          <a:prstGeom prst="straightConnector1">
            <a:avLst/>
          </a:prstGeom>
          <a:ln w="25400">
            <a:solidFill>
              <a:srgbClr val="000000"/>
            </a:solidFill>
            <a:miter lim="400000"/>
          </a:ln>
        </p:spPr>
      </p:cxnSp>
      <p:cxnSp>
        <p:nvCxnSpPr>
          <p:cNvPr id="495" name="Connection Line"/>
          <p:cNvCxnSpPr>
            <a:stCxn id="479" idx="0"/>
            <a:endCxn id="478" idx="0"/>
          </p:cNvCxnSpPr>
          <p:nvPr/>
        </p:nvCxnSpPr>
        <p:spPr>
          <a:xfrm flipV="1">
            <a:off x="5889767" y="5576405"/>
            <a:ext cx="6302234" cy="1480364"/>
          </a:xfrm>
          <a:prstGeom prst="straightConnector1">
            <a:avLst/>
          </a:prstGeom>
          <a:ln w="25400">
            <a:solidFill>
              <a:srgbClr val="000000"/>
            </a:solidFill>
            <a:miter lim="400000"/>
          </a:ln>
        </p:spPr>
      </p:cxnSp>
      <p:cxnSp>
        <p:nvCxnSpPr>
          <p:cNvPr id="496" name="Connection Line"/>
          <p:cNvCxnSpPr>
            <a:stCxn id="480" idx="0"/>
            <a:endCxn id="478" idx="0"/>
          </p:cNvCxnSpPr>
          <p:nvPr/>
        </p:nvCxnSpPr>
        <p:spPr>
          <a:xfrm flipV="1">
            <a:off x="8688392" y="5576405"/>
            <a:ext cx="3503609" cy="1480364"/>
          </a:xfrm>
          <a:prstGeom prst="straightConnector1">
            <a:avLst/>
          </a:prstGeom>
          <a:ln w="25400">
            <a:solidFill>
              <a:srgbClr val="000000"/>
            </a:solidFill>
            <a:miter lim="400000"/>
          </a:ln>
        </p:spPr>
      </p:cxnSp>
      <p:cxnSp>
        <p:nvCxnSpPr>
          <p:cNvPr id="497" name="Connection Line"/>
          <p:cNvCxnSpPr>
            <a:stCxn id="481" idx="0"/>
            <a:endCxn id="478" idx="0"/>
          </p:cNvCxnSpPr>
          <p:nvPr/>
        </p:nvCxnSpPr>
        <p:spPr>
          <a:xfrm flipV="1">
            <a:off x="11308603" y="5576405"/>
            <a:ext cx="883398" cy="1489450"/>
          </a:xfrm>
          <a:prstGeom prst="straightConnector1">
            <a:avLst/>
          </a:prstGeom>
          <a:ln w="25400">
            <a:solidFill>
              <a:srgbClr val="000000"/>
            </a:solidFill>
            <a:miter lim="400000"/>
          </a:ln>
        </p:spPr>
      </p:cxnSp>
      <p:cxnSp>
        <p:nvCxnSpPr>
          <p:cNvPr id="498" name="Connection Line"/>
          <p:cNvCxnSpPr>
            <a:stCxn id="484" idx="0"/>
            <a:endCxn id="478" idx="0"/>
          </p:cNvCxnSpPr>
          <p:nvPr/>
        </p:nvCxnSpPr>
        <p:spPr>
          <a:xfrm flipH="1" flipV="1">
            <a:off x="12192000" y="5576405"/>
            <a:ext cx="6404701" cy="1480364"/>
          </a:xfrm>
          <a:prstGeom prst="straightConnector1">
            <a:avLst/>
          </a:prstGeom>
          <a:ln w="25400">
            <a:solidFill>
              <a:srgbClr val="000000"/>
            </a:solidFill>
            <a:miter lim="400000"/>
          </a:ln>
        </p:spPr>
      </p:cxnSp>
      <p:sp>
        <p:nvSpPr>
          <p:cNvPr id="499" name="Each zone is a continuous section of name space…"/>
          <p:cNvSpPr txBox="1"/>
          <p:nvPr/>
        </p:nvSpPr>
        <p:spPr>
          <a:xfrm>
            <a:off x="6655003" y="11065844"/>
            <a:ext cx="11985853" cy="1412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a:defRPr sz="4200">
                <a:latin typeface="Helvetica Light"/>
                <a:ea typeface="Helvetica Light"/>
                <a:cs typeface="Helvetica Light"/>
                <a:sym typeface="Helvetica Light"/>
              </a:defRPr>
            </a:pPr>
            <a:r>
              <a:t>Each zone is a continuous section of name space</a:t>
            </a:r>
          </a:p>
          <a:p>
            <a:pPr>
              <a:defRPr sz="4200">
                <a:latin typeface="Helvetica Light"/>
                <a:ea typeface="Helvetica Light"/>
                <a:cs typeface="Helvetica Light"/>
                <a:sym typeface="Helvetica Light"/>
              </a:defRPr>
            </a:pPr>
            <a:r>
              <a:t>Each zone has an associate set of name servers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What is a distributed system?"/>
          <p:cNvSpPr txBox="1">
            <a:spLocks noGrp="1"/>
          </p:cNvSpPr>
          <p:nvPr>
            <p:ph type="title"/>
          </p:nvPr>
        </p:nvSpPr>
        <p:spPr>
          <a:prstGeom prst="rect">
            <a:avLst/>
          </a:prstGeom>
        </p:spPr>
        <p:txBody>
          <a:bodyPr/>
          <a:lstStyle>
            <a:lvl1pPr>
              <a:defRPr spc="-200"/>
            </a:lvl1pPr>
          </a:lstStyle>
          <a:p>
            <a:r>
              <a:t>What is a distributed system?</a:t>
            </a:r>
          </a:p>
        </p:txBody>
      </p:sp>
      <p:sp>
        <p:nvSpPr>
          <p:cNvPr id="163" name="Slide Subtitle"/>
          <p:cNvSpPr txBox="1">
            <a:spLocks noGrp="1"/>
          </p:cNvSpPr>
          <p:nvPr>
            <p:ph type="body" sz="quarter" idx="1"/>
          </p:nvPr>
        </p:nvSpPr>
        <p:spPr>
          <a:xfrm>
            <a:off x="1206500" y="2372961"/>
            <a:ext cx="21971000" cy="934780"/>
          </a:xfrm>
          <a:prstGeom prst="rect">
            <a:avLst/>
          </a:prstGeom>
        </p:spPr>
        <p:txBody>
          <a:bodyPr/>
          <a:lstStyle/>
          <a:p>
            <a:endParaRPr/>
          </a:p>
        </p:txBody>
      </p:sp>
      <p:pic>
        <p:nvPicPr>
          <p:cNvPr id="164" name="Image" descr="Image"/>
          <p:cNvPicPr>
            <a:picLocks noChangeAspect="1"/>
          </p:cNvPicPr>
          <p:nvPr/>
        </p:nvPicPr>
        <p:blipFill>
          <a:blip r:embed="rId3"/>
          <a:stretch>
            <a:fillRect/>
          </a:stretch>
        </p:blipFill>
        <p:spPr>
          <a:xfrm>
            <a:off x="3553407" y="6320873"/>
            <a:ext cx="6362034" cy="3264290"/>
          </a:xfrm>
          <a:prstGeom prst="rect">
            <a:avLst/>
          </a:prstGeom>
          <a:ln w="12700">
            <a:miter lim="400000"/>
          </a:ln>
        </p:spPr>
      </p:pic>
      <p:sp>
        <p:nvSpPr>
          <p:cNvPr id="165" name="Connection Line"/>
          <p:cNvSpPr/>
          <p:nvPr/>
        </p:nvSpPr>
        <p:spPr>
          <a:xfrm>
            <a:off x="7327679" y="5371576"/>
            <a:ext cx="3112170" cy="25814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505" y="11813"/>
                  <a:pt x="9705" y="19013"/>
                  <a:pt x="21600" y="21600"/>
                </a:cubicBezTo>
              </a:path>
            </a:pathLst>
          </a:custGeom>
          <a:ln w="25400">
            <a:solidFill>
              <a:srgbClr val="000000"/>
            </a:solidFill>
            <a:miter lim="400000"/>
          </a:ln>
        </p:spPr>
        <p:txBody>
          <a:bodyPr lIns="50800" tIns="50800" rIns="50800" bIns="50800"/>
          <a:lstStyle/>
          <a:p>
            <a:endParaRPr/>
          </a:p>
        </p:txBody>
      </p:sp>
      <p:sp>
        <p:nvSpPr>
          <p:cNvPr id="166" name="Connection Line"/>
          <p:cNvSpPr/>
          <p:nvPr/>
        </p:nvSpPr>
        <p:spPr>
          <a:xfrm>
            <a:off x="3286404" y="7953017"/>
            <a:ext cx="7153446" cy="21336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580" y="7430"/>
                  <a:pt x="13780" y="230"/>
                  <a:pt x="21600" y="0"/>
                </a:cubicBezTo>
              </a:path>
            </a:pathLst>
          </a:custGeom>
          <a:ln w="25400">
            <a:solidFill>
              <a:srgbClr val="000000"/>
            </a:solidFill>
            <a:miter lim="400000"/>
          </a:ln>
        </p:spPr>
        <p:txBody>
          <a:bodyPr lIns="50800" tIns="50800" rIns="50800" bIns="50800"/>
          <a:lstStyle/>
          <a:p>
            <a:endParaRPr/>
          </a:p>
        </p:txBody>
      </p:sp>
      <p:sp>
        <p:nvSpPr>
          <p:cNvPr id="167" name="Connection Line"/>
          <p:cNvSpPr/>
          <p:nvPr/>
        </p:nvSpPr>
        <p:spPr>
          <a:xfrm>
            <a:off x="7536226" y="7953017"/>
            <a:ext cx="2903623" cy="25827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48" y="9911"/>
                  <a:pt x="10848" y="2711"/>
                  <a:pt x="21600" y="0"/>
                </a:cubicBezTo>
              </a:path>
            </a:pathLst>
          </a:custGeom>
          <a:ln w="25400">
            <a:solidFill>
              <a:srgbClr val="000000"/>
            </a:solidFill>
            <a:miter lim="400000"/>
          </a:ln>
        </p:spPr>
        <p:txBody>
          <a:bodyPr lIns="50800" tIns="50800" rIns="50800" bIns="50800"/>
          <a:lstStyle/>
          <a:p>
            <a:endParaRPr/>
          </a:p>
        </p:txBody>
      </p:sp>
      <p:sp>
        <p:nvSpPr>
          <p:cNvPr id="168" name="Connection Line"/>
          <p:cNvSpPr/>
          <p:nvPr/>
        </p:nvSpPr>
        <p:spPr>
          <a:xfrm>
            <a:off x="3125983" y="5692418"/>
            <a:ext cx="7313865" cy="22606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6397" y="13172"/>
                  <a:pt x="13597" y="20372"/>
                  <a:pt x="21600" y="21600"/>
                </a:cubicBezTo>
              </a:path>
            </a:pathLst>
          </a:custGeom>
          <a:ln w="25400">
            <a:solidFill>
              <a:srgbClr val="000000"/>
            </a:solidFill>
            <a:miter lim="400000"/>
          </a:ln>
        </p:spPr>
        <p:txBody>
          <a:bodyPr lIns="50800" tIns="50800" rIns="50800" bIns="50800"/>
          <a:lstStyle/>
          <a:p>
            <a:endParaRPr/>
          </a:p>
        </p:txBody>
      </p:sp>
      <p:sp>
        <p:nvSpPr>
          <p:cNvPr id="169" name="Connection Line"/>
          <p:cNvSpPr/>
          <p:nvPr/>
        </p:nvSpPr>
        <p:spPr>
          <a:xfrm>
            <a:off x="3286404" y="9479053"/>
            <a:ext cx="4249823" cy="1056745"/>
          </a:xfrm>
          <a:custGeom>
            <a:avLst/>
            <a:gdLst/>
            <a:ahLst/>
            <a:cxnLst>
              <a:cxn ang="0">
                <a:pos x="wd2" y="hd2"/>
              </a:cxn>
              <a:cxn ang="5400000">
                <a:pos x="wd2" y="hd2"/>
              </a:cxn>
              <a:cxn ang="10800000">
                <a:pos x="wd2" y="hd2"/>
              </a:cxn>
              <a:cxn ang="16200000">
                <a:pos x="wd2" y="hd2"/>
              </a:cxn>
            </a:cxnLst>
            <a:rect l="0" t="0" r="r" b="b"/>
            <a:pathLst>
              <a:path w="21600" h="16440" extrusionOk="0">
                <a:moveTo>
                  <a:pt x="0" y="9452"/>
                </a:moveTo>
                <a:cubicBezTo>
                  <a:pt x="10350" y="-5160"/>
                  <a:pt x="17550" y="-2831"/>
                  <a:pt x="21600" y="16440"/>
                </a:cubicBezTo>
              </a:path>
            </a:pathLst>
          </a:custGeom>
          <a:ln w="25400">
            <a:solidFill>
              <a:srgbClr val="000000"/>
            </a:solidFill>
            <a:miter lim="400000"/>
          </a:ln>
        </p:spPr>
        <p:txBody>
          <a:bodyPr lIns="50800" tIns="50800" rIns="50800" bIns="50800"/>
          <a:lstStyle/>
          <a:p>
            <a:endParaRPr/>
          </a:p>
        </p:txBody>
      </p:sp>
      <p:sp>
        <p:nvSpPr>
          <p:cNvPr id="170" name="Connection Line"/>
          <p:cNvSpPr/>
          <p:nvPr/>
        </p:nvSpPr>
        <p:spPr>
          <a:xfrm>
            <a:off x="3125983" y="5692418"/>
            <a:ext cx="1913095" cy="4394202"/>
          </a:xfrm>
          <a:custGeom>
            <a:avLst/>
            <a:gdLst/>
            <a:ahLst/>
            <a:cxnLst>
              <a:cxn ang="0">
                <a:pos x="wd2" y="hd2"/>
              </a:cxn>
              <a:cxn ang="5400000">
                <a:pos x="wd2" y="hd2"/>
              </a:cxn>
              <a:cxn ang="10800000">
                <a:pos x="wd2" y="hd2"/>
              </a:cxn>
              <a:cxn ang="16200000">
                <a:pos x="wd2" y="hd2"/>
              </a:cxn>
            </a:cxnLst>
            <a:rect l="0" t="0" r="r" b="b"/>
            <a:pathLst>
              <a:path w="16207" h="21600" extrusionOk="0">
                <a:moveTo>
                  <a:pt x="1359" y="21600"/>
                </a:moveTo>
                <a:cubicBezTo>
                  <a:pt x="21600" y="13532"/>
                  <a:pt x="21147" y="6332"/>
                  <a:pt x="0" y="0"/>
                </a:cubicBezTo>
              </a:path>
            </a:pathLst>
          </a:custGeom>
          <a:ln w="25400">
            <a:solidFill>
              <a:srgbClr val="000000"/>
            </a:solidFill>
            <a:miter lim="400000"/>
          </a:ln>
        </p:spPr>
        <p:txBody>
          <a:bodyPr lIns="50800" tIns="50800" rIns="50800" bIns="50800"/>
          <a:lstStyle/>
          <a:p>
            <a:endParaRPr/>
          </a:p>
        </p:txBody>
      </p:sp>
      <p:pic>
        <p:nvPicPr>
          <p:cNvPr id="171" name="Image" descr="Image"/>
          <p:cNvPicPr>
            <a:picLocks noChangeAspect="1"/>
          </p:cNvPicPr>
          <p:nvPr/>
        </p:nvPicPr>
        <p:blipFill>
          <a:blip r:embed="rId4"/>
          <a:stretch>
            <a:fillRect/>
          </a:stretch>
        </p:blipFill>
        <p:spPr>
          <a:xfrm>
            <a:off x="10384003" y="6700432"/>
            <a:ext cx="2156987" cy="2156988"/>
          </a:xfrm>
          <a:prstGeom prst="rect">
            <a:avLst/>
          </a:prstGeom>
          <a:ln w="12700">
            <a:miter lim="400000"/>
          </a:ln>
        </p:spPr>
      </p:pic>
      <p:pic>
        <p:nvPicPr>
          <p:cNvPr id="172" name="Image" descr="Image"/>
          <p:cNvPicPr>
            <a:picLocks noChangeAspect="1"/>
          </p:cNvPicPr>
          <p:nvPr/>
        </p:nvPicPr>
        <p:blipFill>
          <a:blip r:embed="rId4"/>
          <a:stretch>
            <a:fillRect/>
          </a:stretch>
        </p:blipFill>
        <p:spPr>
          <a:xfrm>
            <a:off x="6259845" y="3875685"/>
            <a:ext cx="2156987" cy="2156988"/>
          </a:xfrm>
          <a:prstGeom prst="rect">
            <a:avLst/>
          </a:prstGeom>
          <a:ln w="12700">
            <a:miter lim="400000"/>
          </a:ln>
        </p:spPr>
      </p:pic>
      <p:pic>
        <p:nvPicPr>
          <p:cNvPr id="173" name="Image" descr="Image"/>
          <p:cNvPicPr>
            <a:picLocks noChangeAspect="1"/>
          </p:cNvPicPr>
          <p:nvPr/>
        </p:nvPicPr>
        <p:blipFill>
          <a:blip r:embed="rId4"/>
          <a:stretch>
            <a:fillRect/>
          </a:stretch>
        </p:blipFill>
        <p:spPr>
          <a:xfrm>
            <a:off x="1527424" y="4180485"/>
            <a:ext cx="2156986" cy="2156988"/>
          </a:xfrm>
          <a:prstGeom prst="rect">
            <a:avLst/>
          </a:prstGeom>
          <a:ln w="12700">
            <a:miter lim="400000"/>
          </a:ln>
        </p:spPr>
      </p:pic>
      <p:pic>
        <p:nvPicPr>
          <p:cNvPr id="174" name="Image" descr="Image"/>
          <p:cNvPicPr>
            <a:picLocks noChangeAspect="1"/>
          </p:cNvPicPr>
          <p:nvPr/>
        </p:nvPicPr>
        <p:blipFill>
          <a:blip r:embed="rId4"/>
          <a:stretch>
            <a:fillRect/>
          </a:stretch>
        </p:blipFill>
        <p:spPr>
          <a:xfrm>
            <a:off x="6259845" y="9873364"/>
            <a:ext cx="2156987" cy="2156987"/>
          </a:xfrm>
          <a:prstGeom prst="rect">
            <a:avLst/>
          </a:prstGeom>
          <a:ln w="12700">
            <a:miter lim="400000"/>
          </a:ln>
        </p:spPr>
      </p:pic>
      <p:pic>
        <p:nvPicPr>
          <p:cNvPr id="175" name="Image" descr="Image"/>
          <p:cNvPicPr>
            <a:picLocks noChangeAspect="1"/>
          </p:cNvPicPr>
          <p:nvPr/>
        </p:nvPicPr>
        <p:blipFill>
          <a:blip r:embed="rId4"/>
          <a:stretch>
            <a:fillRect/>
          </a:stretch>
        </p:blipFill>
        <p:spPr>
          <a:xfrm>
            <a:off x="1800139" y="9426254"/>
            <a:ext cx="2156987" cy="2156987"/>
          </a:xfrm>
          <a:prstGeom prst="rect">
            <a:avLst/>
          </a:prstGeom>
          <a:ln w="12700">
            <a:miter lim="400000"/>
          </a:ln>
        </p:spPr>
      </p:pic>
      <p:grpSp>
        <p:nvGrpSpPr>
          <p:cNvPr id="178" name="Model:…"/>
          <p:cNvGrpSpPr/>
          <p:nvPr/>
        </p:nvGrpSpPr>
        <p:grpSpPr>
          <a:xfrm>
            <a:off x="2438345" y="12043526"/>
            <a:ext cx="8592161" cy="1778002"/>
            <a:chOff x="0" y="0"/>
            <a:chExt cx="8592160" cy="1778000"/>
          </a:xfrm>
        </p:grpSpPr>
        <p:sp>
          <p:nvSpPr>
            <p:cNvPr id="176" name="Model:…"/>
            <p:cNvSpPr txBox="1"/>
            <p:nvPr/>
          </p:nvSpPr>
          <p:spPr>
            <a:xfrm>
              <a:off x="228600" y="152400"/>
              <a:ext cx="8134961" cy="119380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defTabSz="584200">
                <a:defRPr sz="3600">
                  <a:solidFill>
                    <a:srgbClr val="000000"/>
                  </a:solidFill>
                  <a:latin typeface="Helvetica Light"/>
                  <a:ea typeface="Helvetica Light"/>
                  <a:cs typeface="Helvetica Light"/>
                  <a:sym typeface="Helvetica Light"/>
                </a:defRPr>
              </a:pPr>
              <a:r>
                <a:t>Model:</a:t>
              </a:r>
            </a:p>
            <a:p>
              <a:pPr defTabSz="584200">
                <a:defRPr sz="3600">
                  <a:solidFill>
                    <a:srgbClr val="000000"/>
                  </a:solidFill>
                  <a:latin typeface="Helvetica Light"/>
                  <a:ea typeface="Helvetica Light"/>
                  <a:cs typeface="Helvetica Light"/>
                  <a:sym typeface="Helvetica Light"/>
                </a:defRPr>
              </a:pPr>
              <a:r>
                <a:t>Many servers talking through a network</a:t>
              </a:r>
            </a:p>
          </p:txBody>
        </p:sp>
        <p:pic>
          <p:nvPicPr>
            <p:cNvPr id="177" name="Model:… Model:Many servers talking through a network" descr="Model:… Model:Many servers talking through a network"/>
            <p:cNvPicPr>
              <a:picLocks noChangeAspect="1"/>
            </p:cNvPicPr>
            <p:nvPr/>
          </p:nvPicPr>
          <p:blipFill>
            <a:blip r:embed="rId5"/>
            <a:stretch>
              <a:fillRect/>
            </a:stretch>
          </p:blipFill>
          <p:spPr>
            <a:xfrm>
              <a:off x="0" y="0"/>
              <a:ext cx="8592161" cy="1778001"/>
            </a:xfrm>
            <a:prstGeom prst="rect">
              <a:avLst/>
            </a:prstGeom>
            <a:ln w="12700" cap="flat">
              <a:noFill/>
              <a:miter lim="400000"/>
            </a:ln>
            <a:effectLst/>
          </p:spPr>
        </p:pic>
      </p:grpSp>
      <p:pic>
        <p:nvPicPr>
          <p:cNvPr id="179" name="Image" descr="Image"/>
          <p:cNvPicPr>
            <a:picLocks noChangeAspect="1"/>
          </p:cNvPicPr>
          <p:nvPr/>
        </p:nvPicPr>
        <p:blipFill>
          <a:blip r:embed="rId3"/>
          <a:stretch>
            <a:fillRect/>
          </a:stretch>
        </p:blipFill>
        <p:spPr>
          <a:xfrm>
            <a:off x="14601558" y="6320873"/>
            <a:ext cx="6362034" cy="3264290"/>
          </a:xfrm>
          <a:prstGeom prst="rect">
            <a:avLst/>
          </a:prstGeom>
          <a:ln w="12700">
            <a:miter lim="400000"/>
          </a:ln>
        </p:spPr>
      </p:pic>
      <p:sp>
        <p:nvSpPr>
          <p:cNvPr id="180" name="Connection Line"/>
          <p:cNvSpPr/>
          <p:nvPr/>
        </p:nvSpPr>
        <p:spPr>
          <a:xfrm>
            <a:off x="18375830" y="5371576"/>
            <a:ext cx="3112170" cy="25814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505" y="11813"/>
                  <a:pt x="9705" y="19013"/>
                  <a:pt x="21600" y="21600"/>
                </a:cubicBezTo>
              </a:path>
            </a:pathLst>
          </a:custGeom>
          <a:ln w="25400">
            <a:solidFill>
              <a:srgbClr val="000000"/>
            </a:solidFill>
            <a:miter lim="400000"/>
          </a:ln>
        </p:spPr>
        <p:txBody>
          <a:bodyPr lIns="50800" tIns="50800" rIns="50800" bIns="50800"/>
          <a:lstStyle/>
          <a:p>
            <a:endParaRPr/>
          </a:p>
        </p:txBody>
      </p:sp>
      <p:sp>
        <p:nvSpPr>
          <p:cNvPr id="181" name="Connection Line"/>
          <p:cNvSpPr/>
          <p:nvPr/>
        </p:nvSpPr>
        <p:spPr>
          <a:xfrm>
            <a:off x="14334556" y="7953017"/>
            <a:ext cx="7153444" cy="21336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580" y="7430"/>
                  <a:pt x="13780" y="230"/>
                  <a:pt x="21600" y="0"/>
                </a:cubicBezTo>
              </a:path>
            </a:pathLst>
          </a:custGeom>
          <a:ln w="25400">
            <a:solidFill>
              <a:srgbClr val="000000"/>
            </a:solidFill>
            <a:miter lim="400000"/>
          </a:ln>
        </p:spPr>
        <p:txBody>
          <a:bodyPr lIns="50800" tIns="50800" rIns="50800" bIns="50800"/>
          <a:lstStyle/>
          <a:p>
            <a:endParaRPr/>
          </a:p>
        </p:txBody>
      </p:sp>
      <p:sp>
        <p:nvSpPr>
          <p:cNvPr id="182" name="Connection Line"/>
          <p:cNvSpPr/>
          <p:nvPr/>
        </p:nvSpPr>
        <p:spPr>
          <a:xfrm>
            <a:off x="18584377" y="7953017"/>
            <a:ext cx="2903623" cy="25827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48" y="9911"/>
                  <a:pt x="10848" y="2711"/>
                  <a:pt x="21600" y="0"/>
                </a:cubicBezTo>
              </a:path>
            </a:pathLst>
          </a:custGeom>
          <a:ln w="25400">
            <a:solidFill>
              <a:srgbClr val="000000"/>
            </a:solidFill>
            <a:miter lim="400000"/>
          </a:ln>
        </p:spPr>
        <p:txBody>
          <a:bodyPr lIns="50800" tIns="50800" rIns="50800" bIns="50800"/>
          <a:lstStyle/>
          <a:p>
            <a:endParaRPr/>
          </a:p>
        </p:txBody>
      </p:sp>
      <p:sp>
        <p:nvSpPr>
          <p:cNvPr id="183" name="Connection Line"/>
          <p:cNvSpPr/>
          <p:nvPr/>
        </p:nvSpPr>
        <p:spPr>
          <a:xfrm>
            <a:off x="14174133" y="5692418"/>
            <a:ext cx="7313864" cy="22606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6397" y="13172"/>
                  <a:pt x="13597" y="20372"/>
                  <a:pt x="21600" y="21600"/>
                </a:cubicBezTo>
              </a:path>
            </a:pathLst>
          </a:custGeom>
          <a:ln w="25400">
            <a:solidFill>
              <a:srgbClr val="000000"/>
            </a:solidFill>
            <a:miter lim="400000"/>
          </a:ln>
        </p:spPr>
        <p:txBody>
          <a:bodyPr lIns="50800" tIns="50800" rIns="50800" bIns="50800"/>
          <a:lstStyle/>
          <a:p>
            <a:endParaRPr/>
          </a:p>
        </p:txBody>
      </p:sp>
      <p:sp>
        <p:nvSpPr>
          <p:cNvPr id="184" name="Connection Line"/>
          <p:cNvSpPr/>
          <p:nvPr/>
        </p:nvSpPr>
        <p:spPr>
          <a:xfrm>
            <a:off x="14334556" y="9479053"/>
            <a:ext cx="4249823" cy="1056745"/>
          </a:xfrm>
          <a:custGeom>
            <a:avLst/>
            <a:gdLst/>
            <a:ahLst/>
            <a:cxnLst>
              <a:cxn ang="0">
                <a:pos x="wd2" y="hd2"/>
              </a:cxn>
              <a:cxn ang="5400000">
                <a:pos x="wd2" y="hd2"/>
              </a:cxn>
              <a:cxn ang="10800000">
                <a:pos x="wd2" y="hd2"/>
              </a:cxn>
              <a:cxn ang="16200000">
                <a:pos x="wd2" y="hd2"/>
              </a:cxn>
            </a:cxnLst>
            <a:rect l="0" t="0" r="r" b="b"/>
            <a:pathLst>
              <a:path w="21600" h="16440" extrusionOk="0">
                <a:moveTo>
                  <a:pt x="0" y="9452"/>
                </a:moveTo>
                <a:cubicBezTo>
                  <a:pt x="10350" y="-5160"/>
                  <a:pt x="17550" y="-2831"/>
                  <a:pt x="21600" y="16440"/>
                </a:cubicBezTo>
              </a:path>
            </a:pathLst>
          </a:custGeom>
          <a:ln w="25400">
            <a:solidFill>
              <a:srgbClr val="000000"/>
            </a:solidFill>
            <a:miter lim="400000"/>
          </a:ln>
        </p:spPr>
        <p:txBody>
          <a:bodyPr lIns="50800" tIns="50800" rIns="50800" bIns="50800"/>
          <a:lstStyle/>
          <a:p>
            <a:endParaRPr/>
          </a:p>
        </p:txBody>
      </p:sp>
      <p:sp>
        <p:nvSpPr>
          <p:cNvPr id="185" name="Connection Line"/>
          <p:cNvSpPr/>
          <p:nvPr/>
        </p:nvSpPr>
        <p:spPr>
          <a:xfrm>
            <a:off x="14174133" y="5692418"/>
            <a:ext cx="1913094" cy="4394202"/>
          </a:xfrm>
          <a:custGeom>
            <a:avLst/>
            <a:gdLst/>
            <a:ahLst/>
            <a:cxnLst>
              <a:cxn ang="0">
                <a:pos x="wd2" y="hd2"/>
              </a:cxn>
              <a:cxn ang="5400000">
                <a:pos x="wd2" y="hd2"/>
              </a:cxn>
              <a:cxn ang="10800000">
                <a:pos x="wd2" y="hd2"/>
              </a:cxn>
              <a:cxn ang="16200000">
                <a:pos x="wd2" y="hd2"/>
              </a:cxn>
            </a:cxnLst>
            <a:rect l="0" t="0" r="r" b="b"/>
            <a:pathLst>
              <a:path w="16207" h="21600" extrusionOk="0">
                <a:moveTo>
                  <a:pt x="1359" y="21600"/>
                </a:moveTo>
                <a:cubicBezTo>
                  <a:pt x="21600" y="13532"/>
                  <a:pt x="21147" y="6332"/>
                  <a:pt x="0" y="0"/>
                </a:cubicBezTo>
              </a:path>
            </a:pathLst>
          </a:custGeom>
          <a:ln w="25400">
            <a:solidFill>
              <a:srgbClr val="000000"/>
            </a:solidFill>
            <a:miter lim="400000"/>
          </a:ln>
        </p:spPr>
        <p:txBody>
          <a:bodyPr lIns="50800" tIns="50800" rIns="50800" bIns="50800"/>
          <a:lstStyle/>
          <a:p>
            <a:endParaRPr/>
          </a:p>
        </p:txBody>
      </p:sp>
      <p:pic>
        <p:nvPicPr>
          <p:cNvPr id="186" name="Image" descr="Image"/>
          <p:cNvPicPr>
            <a:picLocks noChangeAspect="1"/>
          </p:cNvPicPr>
          <p:nvPr/>
        </p:nvPicPr>
        <p:blipFill>
          <a:blip r:embed="rId4"/>
          <a:stretch>
            <a:fillRect/>
          </a:stretch>
        </p:blipFill>
        <p:spPr>
          <a:xfrm>
            <a:off x="21432152" y="6700432"/>
            <a:ext cx="2156988" cy="2156988"/>
          </a:xfrm>
          <a:prstGeom prst="rect">
            <a:avLst/>
          </a:prstGeom>
          <a:ln w="12700">
            <a:miter lim="400000"/>
          </a:ln>
        </p:spPr>
      </p:pic>
      <p:pic>
        <p:nvPicPr>
          <p:cNvPr id="187" name="Image" descr="Image"/>
          <p:cNvPicPr>
            <a:picLocks noChangeAspect="1"/>
          </p:cNvPicPr>
          <p:nvPr/>
        </p:nvPicPr>
        <p:blipFill>
          <a:blip r:embed="rId4"/>
          <a:stretch>
            <a:fillRect/>
          </a:stretch>
        </p:blipFill>
        <p:spPr>
          <a:xfrm>
            <a:off x="17307996" y="9873364"/>
            <a:ext cx="2156987" cy="2156987"/>
          </a:xfrm>
          <a:prstGeom prst="rect">
            <a:avLst/>
          </a:prstGeom>
          <a:ln w="12700">
            <a:miter lim="400000"/>
          </a:ln>
        </p:spPr>
      </p:pic>
      <p:pic>
        <p:nvPicPr>
          <p:cNvPr id="188" name="Image" descr="Image"/>
          <p:cNvPicPr>
            <a:picLocks noChangeAspect="1"/>
          </p:cNvPicPr>
          <p:nvPr/>
        </p:nvPicPr>
        <p:blipFill>
          <a:blip r:embed="rId6"/>
          <a:stretch>
            <a:fillRect/>
          </a:stretch>
        </p:blipFill>
        <p:spPr>
          <a:xfrm>
            <a:off x="13252747" y="4771030"/>
            <a:ext cx="1842776" cy="1842776"/>
          </a:xfrm>
          <a:prstGeom prst="rect">
            <a:avLst/>
          </a:prstGeom>
          <a:ln w="12700">
            <a:miter lim="400000"/>
          </a:ln>
        </p:spPr>
      </p:pic>
      <p:pic>
        <p:nvPicPr>
          <p:cNvPr id="189" name="Image" descr="Image"/>
          <p:cNvPicPr>
            <a:picLocks noChangeAspect="1"/>
          </p:cNvPicPr>
          <p:nvPr/>
        </p:nvPicPr>
        <p:blipFill>
          <a:blip r:embed="rId6"/>
          <a:stretch>
            <a:fillRect/>
          </a:stretch>
        </p:blipFill>
        <p:spPr>
          <a:xfrm>
            <a:off x="17465101" y="4407215"/>
            <a:ext cx="1842777" cy="1842776"/>
          </a:xfrm>
          <a:prstGeom prst="rect">
            <a:avLst/>
          </a:prstGeom>
          <a:ln w="12700">
            <a:miter lim="400000"/>
          </a:ln>
        </p:spPr>
      </p:pic>
      <p:pic>
        <p:nvPicPr>
          <p:cNvPr id="190" name="Image" descr="Image"/>
          <p:cNvPicPr>
            <a:picLocks noChangeAspect="1"/>
          </p:cNvPicPr>
          <p:nvPr/>
        </p:nvPicPr>
        <p:blipFill>
          <a:blip r:embed="rId6"/>
          <a:stretch>
            <a:fillRect/>
          </a:stretch>
        </p:blipFill>
        <p:spPr>
          <a:xfrm>
            <a:off x="13107032" y="9310503"/>
            <a:ext cx="1842776" cy="1842775"/>
          </a:xfrm>
          <a:prstGeom prst="rect">
            <a:avLst/>
          </a:prstGeom>
          <a:ln w="12700">
            <a:miter lim="400000"/>
          </a:ln>
        </p:spPr>
      </p:pic>
      <p:grpSp>
        <p:nvGrpSpPr>
          <p:cNvPr id="193" name="Model:…"/>
          <p:cNvGrpSpPr/>
          <p:nvPr/>
        </p:nvGrpSpPr>
        <p:grpSpPr>
          <a:xfrm>
            <a:off x="12615803" y="12043526"/>
            <a:ext cx="10955429" cy="1778002"/>
            <a:chOff x="0" y="0"/>
            <a:chExt cx="10955428" cy="1778000"/>
          </a:xfrm>
        </p:grpSpPr>
        <p:sp>
          <p:nvSpPr>
            <p:cNvPr id="191" name="Model:…"/>
            <p:cNvSpPr txBox="1"/>
            <p:nvPr/>
          </p:nvSpPr>
          <p:spPr>
            <a:xfrm>
              <a:off x="228600" y="152400"/>
              <a:ext cx="10498227" cy="119380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defTabSz="584200">
                <a:defRPr sz="3600">
                  <a:solidFill>
                    <a:srgbClr val="000000"/>
                  </a:solidFill>
                  <a:latin typeface="Helvetica Light"/>
                  <a:ea typeface="Helvetica Light"/>
                  <a:cs typeface="Helvetica Light"/>
                  <a:sym typeface="Helvetica Light"/>
                </a:defRPr>
              </a:pPr>
              <a:r>
                <a:t>Model:</a:t>
              </a:r>
            </a:p>
            <a:p>
              <a:pPr defTabSz="584200">
                <a:defRPr sz="3600">
                  <a:solidFill>
                    <a:srgbClr val="000000"/>
                  </a:solidFill>
                  <a:latin typeface="Helvetica Light"/>
                  <a:ea typeface="Helvetica Light"/>
                  <a:cs typeface="Helvetica Light"/>
                  <a:sym typeface="Helvetica Light"/>
                </a:defRPr>
              </a:pPr>
              <a:r>
                <a:t>Many servers and clients talking through a network</a:t>
              </a:r>
            </a:p>
          </p:txBody>
        </p:sp>
        <p:pic>
          <p:nvPicPr>
            <p:cNvPr id="192" name="Model:… Model:Many servers and clients talking through a network" descr="Model:… Model:Many servers and clients talking through a network"/>
            <p:cNvPicPr>
              <a:picLocks noChangeAspect="1"/>
            </p:cNvPicPr>
            <p:nvPr/>
          </p:nvPicPr>
          <p:blipFill>
            <a:blip r:embed="rId7"/>
            <a:stretch>
              <a:fillRect/>
            </a:stretch>
          </p:blipFill>
          <p:spPr>
            <a:xfrm>
              <a:off x="-1" y="0"/>
              <a:ext cx="10955429" cy="1778001"/>
            </a:xfrm>
            <a:prstGeom prst="rect">
              <a:avLst/>
            </a:prstGeom>
            <a:ln w="12700" cap="flat">
              <a:noFill/>
              <a:miter lim="400000"/>
            </a:ln>
            <a:effectLst/>
          </p:spPr>
        </p:pic>
      </p:gr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Idea: break apart responsibility for each part of a domain name (zone) to a different group of servers"/>
          <p:cNvSpPr txBox="1">
            <a:spLocks noGrp="1"/>
          </p:cNvSpPr>
          <p:nvPr>
            <p:ph type="body" idx="1"/>
          </p:nvPr>
        </p:nvSpPr>
        <p:spPr>
          <a:xfrm>
            <a:off x="1206500" y="2512662"/>
            <a:ext cx="21971000" cy="9991854"/>
          </a:xfrm>
          <a:prstGeom prst="rect">
            <a:avLst/>
          </a:prstGeom>
        </p:spPr>
        <p:txBody>
          <a:bodyPr/>
          <a:lstStyle/>
          <a:p>
            <a:pPr marL="0" indent="0">
              <a:buSzTx/>
              <a:buNone/>
            </a:pPr>
            <a:r>
              <a:t>Idea: break apart responsibility for each part of a domain name (</a:t>
            </a:r>
            <a:r>
              <a:rPr b="1">
                <a:latin typeface="+mn-lt"/>
                <a:ea typeface="+mn-ea"/>
                <a:cs typeface="+mn-cs"/>
                <a:sym typeface="Helvetica"/>
              </a:rPr>
              <a:t>zone</a:t>
            </a:r>
            <a:r>
              <a:t>)</a:t>
            </a:r>
            <a:r>
              <a:rPr b="1">
                <a:latin typeface="+mn-lt"/>
                <a:ea typeface="+mn-ea"/>
                <a:cs typeface="+mn-cs"/>
                <a:sym typeface="Helvetica"/>
              </a:rPr>
              <a:t> </a:t>
            </a:r>
            <a:r>
              <a:t>to a different group of servers</a:t>
            </a:r>
          </a:p>
        </p:txBody>
      </p:sp>
      <p:sp>
        <p:nvSpPr>
          <p:cNvPr id="502" name="DNS"/>
          <p:cNvSpPr txBox="1">
            <a:spLocks noGrp="1"/>
          </p:cNvSpPr>
          <p:nvPr>
            <p:ph type="title"/>
          </p:nvPr>
        </p:nvSpPr>
        <p:spPr>
          <a:prstGeom prst="rect">
            <a:avLst/>
          </a:prstGeom>
        </p:spPr>
        <p:txBody>
          <a:bodyPr/>
          <a:lstStyle>
            <a:lvl1pPr>
              <a:defRPr spc="-200"/>
            </a:lvl1pPr>
          </a:lstStyle>
          <a:p>
            <a:r>
              <a:t>How to organize DNS</a:t>
            </a:r>
          </a:p>
        </p:txBody>
      </p:sp>
      <p:sp>
        <p:nvSpPr>
          <p:cNvPr id="503" name="Root servers"/>
          <p:cNvSpPr txBox="1"/>
          <p:nvPr/>
        </p:nvSpPr>
        <p:spPr>
          <a:xfrm>
            <a:off x="10332085" y="5123968"/>
            <a:ext cx="3719830"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5000">
                <a:latin typeface="Helvetica Light"/>
                <a:ea typeface="Helvetica Light"/>
                <a:cs typeface="Helvetica Light"/>
                <a:sym typeface="Helvetica Light"/>
              </a:defRPr>
            </a:lvl1pPr>
          </a:lstStyle>
          <a:p>
            <a:r>
              <a:t>Root servers</a:t>
            </a:r>
          </a:p>
        </p:txBody>
      </p:sp>
      <p:sp>
        <p:nvSpPr>
          <p:cNvPr id="504" name="com"/>
          <p:cNvSpPr txBox="1"/>
          <p:nvPr/>
        </p:nvSpPr>
        <p:spPr>
          <a:xfrm>
            <a:off x="5184142" y="6604331"/>
            <a:ext cx="1411250"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5000">
                <a:latin typeface="Helvetica Light"/>
                <a:ea typeface="Helvetica Light"/>
                <a:cs typeface="Helvetica Light"/>
                <a:sym typeface="Helvetica Light"/>
              </a:defRPr>
            </a:lvl1pPr>
          </a:lstStyle>
          <a:p>
            <a:r>
              <a:t>com</a:t>
            </a:r>
          </a:p>
        </p:txBody>
      </p:sp>
      <p:sp>
        <p:nvSpPr>
          <p:cNvPr id="505" name="org"/>
          <p:cNvSpPr txBox="1"/>
          <p:nvPr/>
        </p:nvSpPr>
        <p:spPr>
          <a:xfrm>
            <a:off x="8125821" y="6604331"/>
            <a:ext cx="1125143"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5000">
                <a:latin typeface="Helvetica Light"/>
                <a:ea typeface="Helvetica Light"/>
                <a:cs typeface="Helvetica Light"/>
                <a:sym typeface="Helvetica Light"/>
              </a:defRPr>
            </a:lvl1pPr>
          </a:lstStyle>
          <a:p>
            <a:r>
              <a:t>org</a:t>
            </a:r>
          </a:p>
        </p:txBody>
      </p:sp>
      <p:sp>
        <p:nvSpPr>
          <p:cNvPr id="506" name="net"/>
          <p:cNvSpPr txBox="1"/>
          <p:nvPr/>
        </p:nvSpPr>
        <p:spPr>
          <a:xfrm>
            <a:off x="10781393" y="6613417"/>
            <a:ext cx="1054420"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5000">
                <a:latin typeface="Helvetica Light"/>
                <a:ea typeface="Helvetica Light"/>
                <a:cs typeface="Helvetica Light"/>
                <a:sym typeface="Helvetica Light"/>
              </a:defRPr>
            </a:lvl1pPr>
          </a:lstStyle>
          <a:p>
            <a:r>
              <a:t>net</a:t>
            </a:r>
          </a:p>
        </p:txBody>
      </p:sp>
      <p:sp>
        <p:nvSpPr>
          <p:cNvPr id="507" name="edu"/>
          <p:cNvSpPr txBox="1"/>
          <p:nvPr/>
        </p:nvSpPr>
        <p:spPr>
          <a:xfrm>
            <a:off x="13366243" y="6604331"/>
            <a:ext cx="1268518"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5000">
                <a:latin typeface="Helvetica Light"/>
                <a:ea typeface="Helvetica Light"/>
                <a:cs typeface="Helvetica Light"/>
                <a:sym typeface="Helvetica Light"/>
              </a:defRPr>
            </a:lvl1pPr>
          </a:lstStyle>
          <a:p>
            <a:r>
              <a:t>edu</a:t>
            </a:r>
          </a:p>
        </p:txBody>
      </p:sp>
      <p:sp>
        <p:nvSpPr>
          <p:cNvPr id="508" name="uk"/>
          <p:cNvSpPr txBox="1"/>
          <p:nvPr/>
        </p:nvSpPr>
        <p:spPr>
          <a:xfrm>
            <a:off x="16021815" y="6604331"/>
            <a:ext cx="839678"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5000">
                <a:latin typeface="Helvetica Light"/>
                <a:ea typeface="Helvetica Light"/>
                <a:cs typeface="Helvetica Light"/>
                <a:sym typeface="Helvetica Light"/>
              </a:defRPr>
            </a:lvl1pPr>
          </a:lstStyle>
          <a:p>
            <a:r>
              <a:t>uk</a:t>
            </a:r>
          </a:p>
        </p:txBody>
      </p:sp>
      <p:sp>
        <p:nvSpPr>
          <p:cNvPr id="509" name="jp"/>
          <p:cNvSpPr txBox="1"/>
          <p:nvPr/>
        </p:nvSpPr>
        <p:spPr>
          <a:xfrm>
            <a:off x="18248549" y="6604331"/>
            <a:ext cx="696303"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5000">
                <a:latin typeface="Helvetica Light"/>
                <a:ea typeface="Helvetica Light"/>
                <a:cs typeface="Helvetica Light"/>
                <a:sym typeface="Helvetica Light"/>
              </a:defRPr>
            </a:lvl1pPr>
          </a:lstStyle>
          <a:p>
            <a:r>
              <a:t>jp</a:t>
            </a:r>
          </a:p>
        </p:txBody>
      </p:sp>
      <p:sp>
        <p:nvSpPr>
          <p:cNvPr id="510" name="gmu"/>
          <p:cNvSpPr txBox="1"/>
          <p:nvPr/>
        </p:nvSpPr>
        <p:spPr>
          <a:xfrm>
            <a:off x="11356034" y="8376639"/>
            <a:ext cx="3738203"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5000">
                <a:latin typeface="Helvetica Light"/>
                <a:ea typeface="Helvetica Light"/>
                <a:cs typeface="Helvetica Light"/>
                <a:sym typeface="Helvetica Light"/>
              </a:defRPr>
            </a:lvl1pPr>
          </a:lstStyle>
          <a:p>
            <a:r>
              <a:t>northeastern</a:t>
            </a:r>
          </a:p>
        </p:txBody>
      </p:sp>
      <p:sp>
        <p:nvSpPr>
          <p:cNvPr id="511" name="umd"/>
          <p:cNvSpPr txBox="1"/>
          <p:nvPr/>
        </p:nvSpPr>
        <p:spPr>
          <a:xfrm>
            <a:off x="9250964" y="8376639"/>
            <a:ext cx="891271"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5000">
                <a:latin typeface="Helvetica Light"/>
                <a:ea typeface="Helvetica Light"/>
                <a:cs typeface="Helvetica Light"/>
                <a:sym typeface="Helvetica Light"/>
              </a:defRPr>
            </a:lvl1pPr>
          </a:lstStyle>
          <a:p>
            <a:r>
              <a:t>bu</a:t>
            </a:r>
          </a:p>
        </p:txBody>
      </p:sp>
      <p:sp>
        <p:nvSpPr>
          <p:cNvPr id="512" name="columbia"/>
          <p:cNvSpPr txBox="1"/>
          <p:nvPr/>
        </p:nvSpPr>
        <p:spPr>
          <a:xfrm>
            <a:off x="16639562" y="8313813"/>
            <a:ext cx="998670"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5000">
                <a:latin typeface="Helvetica Light"/>
                <a:ea typeface="Helvetica Light"/>
                <a:cs typeface="Helvetica Light"/>
                <a:sym typeface="Helvetica Light"/>
              </a:defRPr>
            </a:lvl1pPr>
          </a:lstStyle>
          <a:p>
            <a:r>
              <a:t>mit</a:t>
            </a:r>
          </a:p>
        </p:txBody>
      </p:sp>
      <p:sp>
        <p:nvSpPr>
          <p:cNvPr id="513" name="cs"/>
          <p:cNvSpPr txBox="1"/>
          <p:nvPr/>
        </p:nvSpPr>
        <p:spPr>
          <a:xfrm>
            <a:off x="12192000" y="10139862"/>
            <a:ext cx="2066271"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5000">
                <a:latin typeface="Helvetica Light"/>
                <a:ea typeface="Helvetica Light"/>
                <a:cs typeface="Helvetica Light"/>
                <a:sym typeface="Helvetica Light"/>
              </a:defRPr>
            </a:lvl1pPr>
          </a:lstStyle>
          <a:p>
            <a:r>
              <a:t>khoury</a:t>
            </a:r>
          </a:p>
        </p:txBody>
      </p:sp>
      <p:cxnSp>
        <p:nvCxnSpPr>
          <p:cNvPr id="514" name="Connection Line"/>
          <p:cNvCxnSpPr>
            <a:stCxn id="513" idx="0"/>
            <a:endCxn id="510" idx="0"/>
          </p:cNvCxnSpPr>
          <p:nvPr/>
        </p:nvCxnSpPr>
        <p:spPr>
          <a:xfrm flipV="1">
            <a:off x="13225135" y="8829076"/>
            <a:ext cx="1" cy="1763224"/>
          </a:xfrm>
          <a:prstGeom prst="straightConnector1">
            <a:avLst/>
          </a:prstGeom>
          <a:ln w="25400">
            <a:solidFill>
              <a:srgbClr val="000000"/>
            </a:solidFill>
            <a:miter lim="400000"/>
          </a:ln>
        </p:spPr>
      </p:cxnSp>
      <p:cxnSp>
        <p:nvCxnSpPr>
          <p:cNvPr id="515" name="Connection Line"/>
          <p:cNvCxnSpPr>
            <a:stCxn id="507" idx="0"/>
            <a:endCxn id="511" idx="0"/>
          </p:cNvCxnSpPr>
          <p:nvPr/>
        </p:nvCxnSpPr>
        <p:spPr>
          <a:xfrm flipH="1">
            <a:off x="9696599" y="7056768"/>
            <a:ext cx="4303903" cy="1772309"/>
          </a:xfrm>
          <a:prstGeom prst="straightConnector1">
            <a:avLst/>
          </a:prstGeom>
          <a:ln w="25400">
            <a:solidFill>
              <a:srgbClr val="000000"/>
            </a:solidFill>
            <a:miter lim="400000"/>
          </a:ln>
        </p:spPr>
      </p:cxnSp>
      <p:cxnSp>
        <p:nvCxnSpPr>
          <p:cNvPr id="516" name="Connection Line"/>
          <p:cNvCxnSpPr>
            <a:stCxn id="507" idx="0"/>
            <a:endCxn id="512" idx="0"/>
          </p:cNvCxnSpPr>
          <p:nvPr/>
        </p:nvCxnSpPr>
        <p:spPr>
          <a:xfrm>
            <a:off x="14000501" y="7056768"/>
            <a:ext cx="3138397" cy="1709483"/>
          </a:xfrm>
          <a:prstGeom prst="straightConnector1">
            <a:avLst/>
          </a:prstGeom>
          <a:ln w="25400">
            <a:solidFill>
              <a:srgbClr val="000000"/>
            </a:solidFill>
            <a:miter lim="400000"/>
          </a:ln>
        </p:spPr>
      </p:cxnSp>
      <p:cxnSp>
        <p:nvCxnSpPr>
          <p:cNvPr id="517" name="Connection Line"/>
          <p:cNvCxnSpPr>
            <a:stCxn id="510" idx="0"/>
            <a:endCxn id="507" idx="0"/>
          </p:cNvCxnSpPr>
          <p:nvPr/>
        </p:nvCxnSpPr>
        <p:spPr>
          <a:xfrm flipV="1">
            <a:off x="13225135" y="7056768"/>
            <a:ext cx="775367" cy="1772309"/>
          </a:xfrm>
          <a:prstGeom prst="straightConnector1">
            <a:avLst/>
          </a:prstGeom>
          <a:ln w="25400">
            <a:solidFill>
              <a:srgbClr val="000000"/>
            </a:solidFill>
            <a:miter lim="400000"/>
          </a:ln>
        </p:spPr>
      </p:cxnSp>
      <p:cxnSp>
        <p:nvCxnSpPr>
          <p:cNvPr id="518" name="Connection Line"/>
          <p:cNvCxnSpPr>
            <a:stCxn id="507" idx="0"/>
            <a:endCxn id="503" idx="0"/>
          </p:cNvCxnSpPr>
          <p:nvPr/>
        </p:nvCxnSpPr>
        <p:spPr>
          <a:xfrm flipH="1" flipV="1">
            <a:off x="12192000" y="5576405"/>
            <a:ext cx="1808502" cy="1480364"/>
          </a:xfrm>
          <a:prstGeom prst="straightConnector1">
            <a:avLst/>
          </a:prstGeom>
          <a:ln w="25400">
            <a:solidFill>
              <a:srgbClr val="000000"/>
            </a:solidFill>
            <a:miter lim="400000"/>
          </a:ln>
        </p:spPr>
      </p:cxnSp>
      <p:cxnSp>
        <p:nvCxnSpPr>
          <p:cNvPr id="519" name="Connection Line"/>
          <p:cNvCxnSpPr>
            <a:stCxn id="508" idx="0"/>
            <a:endCxn id="503" idx="0"/>
          </p:cNvCxnSpPr>
          <p:nvPr/>
        </p:nvCxnSpPr>
        <p:spPr>
          <a:xfrm flipH="1" flipV="1">
            <a:off x="12192000" y="5576405"/>
            <a:ext cx="4249655" cy="1480364"/>
          </a:xfrm>
          <a:prstGeom prst="straightConnector1">
            <a:avLst/>
          </a:prstGeom>
          <a:ln w="25400">
            <a:solidFill>
              <a:srgbClr val="000000"/>
            </a:solidFill>
            <a:miter lim="400000"/>
          </a:ln>
        </p:spPr>
      </p:cxnSp>
      <p:cxnSp>
        <p:nvCxnSpPr>
          <p:cNvPr id="520" name="Connection Line"/>
          <p:cNvCxnSpPr>
            <a:stCxn id="504" idx="0"/>
            <a:endCxn id="503" idx="0"/>
          </p:cNvCxnSpPr>
          <p:nvPr/>
        </p:nvCxnSpPr>
        <p:spPr>
          <a:xfrm flipV="1">
            <a:off x="5889767" y="5576405"/>
            <a:ext cx="6302234" cy="1480364"/>
          </a:xfrm>
          <a:prstGeom prst="straightConnector1">
            <a:avLst/>
          </a:prstGeom>
          <a:ln w="25400">
            <a:solidFill>
              <a:srgbClr val="000000"/>
            </a:solidFill>
            <a:miter lim="400000"/>
          </a:ln>
        </p:spPr>
      </p:cxnSp>
      <p:cxnSp>
        <p:nvCxnSpPr>
          <p:cNvPr id="521" name="Connection Line"/>
          <p:cNvCxnSpPr>
            <a:stCxn id="505" idx="0"/>
            <a:endCxn id="503" idx="0"/>
          </p:cNvCxnSpPr>
          <p:nvPr/>
        </p:nvCxnSpPr>
        <p:spPr>
          <a:xfrm flipV="1">
            <a:off x="8688392" y="5576405"/>
            <a:ext cx="3503609" cy="1480364"/>
          </a:xfrm>
          <a:prstGeom prst="straightConnector1">
            <a:avLst/>
          </a:prstGeom>
          <a:ln w="25400">
            <a:solidFill>
              <a:srgbClr val="000000"/>
            </a:solidFill>
            <a:miter lim="400000"/>
          </a:ln>
        </p:spPr>
      </p:cxnSp>
      <p:cxnSp>
        <p:nvCxnSpPr>
          <p:cNvPr id="522" name="Connection Line"/>
          <p:cNvCxnSpPr>
            <a:stCxn id="506" idx="0"/>
            <a:endCxn id="503" idx="0"/>
          </p:cNvCxnSpPr>
          <p:nvPr/>
        </p:nvCxnSpPr>
        <p:spPr>
          <a:xfrm flipV="1">
            <a:off x="11308603" y="5576405"/>
            <a:ext cx="883398" cy="1489450"/>
          </a:xfrm>
          <a:prstGeom prst="straightConnector1">
            <a:avLst/>
          </a:prstGeom>
          <a:ln w="25400">
            <a:solidFill>
              <a:srgbClr val="000000"/>
            </a:solidFill>
            <a:miter lim="400000"/>
          </a:ln>
        </p:spPr>
      </p:cxnSp>
      <p:cxnSp>
        <p:nvCxnSpPr>
          <p:cNvPr id="523" name="Connection Line"/>
          <p:cNvCxnSpPr>
            <a:stCxn id="509" idx="0"/>
            <a:endCxn id="503" idx="0"/>
          </p:cNvCxnSpPr>
          <p:nvPr/>
        </p:nvCxnSpPr>
        <p:spPr>
          <a:xfrm flipH="1" flipV="1">
            <a:off x="12192000" y="5576405"/>
            <a:ext cx="6404701" cy="1480364"/>
          </a:xfrm>
          <a:prstGeom prst="straightConnector1">
            <a:avLst/>
          </a:prstGeom>
          <a:ln w="25400">
            <a:solidFill>
              <a:srgbClr val="000000"/>
            </a:solidFill>
            <a:miter lim="400000"/>
          </a:ln>
        </p:spPr>
      </p:cxnSp>
      <p:sp>
        <p:nvSpPr>
          <p:cNvPr id="524" name="Each zone is a continuous section of name space…"/>
          <p:cNvSpPr txBox="1"/>
          <p:nvPr/>
        </p:nvSpPr>
        <p:spPr>
          <a:xfrm>
            <a:off x="6655003" y="11065844"/>
            <a:ext cx="11985853" cy="1412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a:defRPr sz="4200">
                <a:latin typeface="Helvetica Light"/>
                <a:ea typeface="Helvetica Light"/>
                <a:cs typeface="Helvetica Light"/>
                <a:sym typeface="Helvetica Light"/>
              </a:defRPr>
            </a:pPr>
            <a:r>
              <a:t>Each zone is a continuous section of name space</a:t>
            </a:r>
          </a:p>
          <a:p>
            <a:pPr>
              <a:defRPr sz="4200">
                <a:latin typeface="Helvetica Light"/>
                <a:ea typeface="Helvetica Light"/>
                <a:cs typeface="Helvetica Light"/>
                <a:sym typeface="Helvetica Light"/>
              </a:defRPr>
            </a:pPr>
            <a:r>
              <a:t>Each zone has an associate set of name servers</a:t>
            </a:r>
          </a:p>
        </p:txBody>
      </p:sp>
      <p:grpSp>
        <p:nvGrpSpPr>
          <p:cNvPr id="527" name="TextBox 1"/>
          <p:cNvGrpSpPr/>
          <p:nvPr/>
        </p:nvGrpSpPr>
        <p:grpSpPr>
          <a:xfrm>
            <a:off x="3322319" y="4266777"/>
            <a:ext cx="17251682" cy="8237740"/>
            <a:chOff x="0" y="0"/>
            <a:chExt cx="17251680" cy="8237739"/>
          </a:xfrm>
        </p:grpSpPr>
        <p:sp>
          <p:nvSpPr>
            <p:cNvPr id="525" name="Rectangle"/>
            <p:cNvSpPr/>
            <p:nvPr/>
          </p:nvSpPr>
          <p:spPr>
            <a:xfrm>
              <a:off x="-1" y="-1"/>
              <a:ext cx="17251682" cy="8237741"/>
            </a:xfrm>
            <a:prstGeom prst="rect">
              <a:avLst/>
            </a:prstGeom>
            <a:solidFill>
              <a:srgbClr val="FFFFFF"/>
            </a:solidFill>
            <a:ln w="12700" cap="flat">
              <a:noFill/>
              <a:miter lim="400000"/>
            </a:ln>
            <a:effectLst/>
          </p:spPr>
          <p:txBody>
            <a:bodyPr wrap="square" lIns="50800" tIns="50800" rIns="50800" bIns="50800" numCol="1" anchor="ctr">
              <a:noAutofit/>
            </a:bodyPr>
            <a:lstStyle/>
            <a:p>
              <a:endParaRPr/>
            </a:p>
          </p:txBody>
        </p:sp>
        <p:sp>
          <p:nvSpPr>
            <p:cNvPr id="526" name="In other words, we partition the domain names according to the top-level domain."/>
            <p:cNvSpPr txBox="1"/>
            <p:nvPr/>
          </p:nvSpPr>
          <p:spPr>
            <a:xfrm>
              <a:off x="-1" y="3151637"/>
              <a:ext cx="17251682" cy="19344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6000">
                  <a:solidFill>
                    <a:srgbClr val="151515"/>
                  </a:solidFill>
                </a:defRPr>
              </a:pPr>
              <a:r>
                <a:t>In other words, we </a:t>
              </a:r>
              <a:r>
                <a:rPr b="1"/>
                <a:t>partition</a:t>
              </a:r>
              <a:r>
                <a:t> the domain names according to the top-level domain.</a:t>
              </a:r>
            </a:p>
          </p:txBody>
        </p:sp>
      </p:gr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Recurring Solution #1: Partitioning"/>
          <p:cNvSpPr txBox="1">
            <a:spLocks noGrp="1"/>
          </p:cNvSpPr>
          <p:nvPr>
            <p:ph type="title"/>
          </p:nvPr>
        </p:nvSpPr>
        <p:spPr>
          <a:prstGeom prst="rect">
            <a:avLst/>
          </a:prstGeom>
        </p:spPr>
        <p:txBody>
          <a:bodyPr/>
          <a:lstStyle>
            <a:lvl1pPr>
              <a:defRPr spc="-200"/>
            </a:lvl1pPr>
          </a:lstStyle>
          <a:p>
            <a:r>
              <a:t>Recurring Solution #1: Partitioning</a:t>
            </a:r>
          </a:p>
        </p:txBody>
      </p:sp>
      <p:sp>
        <p:nvSpPr>
          <p:cNvPr id="530" name="Slide Subtitle"/>
          <p:cNvSpPr txBox="1">
            <a:spLocks noGrp="1"/>
          </p:cNvSpPr>
          <p:nvPr>
            <p:ph type="body" sz="quarter" idx="1"/>
          </p:nvPr>
        </p:nvSpPr>
        <p:spPr>
          <a:xfrm>
            <a:off x="1206500" y="2372961"/>
            <a:ext cx="21971000" cy="934780"/>
          </a:xfrm>
          <a:prstGeom prst="rect">
            <a:avLst/>
          </a:prstGeom>
        </p:spPr>
        <p:txBody>
          <a:bodyPr/>
          <a:lstStyle/>
          <a:p>
            <a:endParaRPr/>
          </a:p>
        </p:txBody>
      </p:sp>
      <p:sp>
        <p:nvSpPr>
          <p:cNvPr id="531" name="Slide bullet text"/>
          <p:cNvSpPr txBox="1">
            <a:spLocks noGrp="1"/>
          </p:cNvSpPr>
          <p:nvPr>
            <p:ph type="body" idx="21"/>
          </p:nvPr>
        </p:nvSpPr>
        <p:spPr>
          <a:xfrm>
            <a:off x="1206500" y="3307741"/>
            <a:ext cx="21971000" cy="91967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Partitioning is a common strategy to distributing a system and its data</a:t>
            </a:r>
          </a:p>
          <a:p>
            <a:r>
              <a:t>Starting from a non-distributed system:</a:t>
            </a:r>
          </a:p>
        </p:txBody>
      </p:sp>
      <p:grpSp>
        <p:nvGrpSpPr>
          <p:cNvPr id="544" name="Group 1"/>
          <p:cNvGrpSpPr/>
          <p:nvPr/>
        </p:nvGrpSpPr>
        <p:grpSpPr>
          <a:xfrm>
            <a:off x="4010976" y="6857999"/>
            <a:ext cx="17439422" cy="5851754"/>
            <a:chOff x="0" y="0"/>
            <a:chExt cx="17439420" cy="5851752"/>
          </a:xfrm>
        </p:grpSpPr>
        <p:pic>
          <p:nvPicPr>
            <p:cNvPr id="532" name="Image" descr="Image"/>
            <p:cNvPicPr>
              <a:picLocks noChangeAspect="1"/>
            </p:cNvPicPr>
            <p:nvPr/>
          </p:nvPicPr>
          <p:blipFill>
            <a:blip r:embed="rId3"/>
            <a:stretch>
              <a:fillRect/>
            </a:stretch>
          </p:blipFill>
          <p:spPr>
            <a:xfrm>
              <a:off x="6391658" y="-1"/>
              <a:ext cx="4919849" cy="4919850"/>
            </a:xfrm>
            <a:prstGeom prst="rect">
              <a:avLst/>
            </a:prstGeom>
            <a:ln w="12700" cap="flat">
              <a:noFill/>
              <a:miter lim="400000"/>
            </a:ln>
            <a:effectLst/>
          </p:spPr>
        </p:pic>
        <p:grpSp>
          <p:nvGrpSpPr>
            <p:cNvPr id="535" name="A"/>
            <p:cNvGrpSpPr/>
            <p:nvPr/>
          </p:nvGrpSpPr>
          <p:grpSpPr>
            <a:xfrm>
              <a:off x="6809033" y="2962803"/>
              <a:ext cx="1785940" cy="1785940"/>
              <a:chOff x="0" y="0"/>
              <a:chExt cx="1785938" cy="1785939"/>
            </a:xfrm>
          </p:grpSpPr>
          <p:sp>
            <p:nvSpPr>
              <p:cNvPr id="533" name="Square"/>
              <p:cNvSpPr/>
              <p:nvPr/>
            </p:nvSpPr>
            <p:spPr>
              <a:xfrm>
                <a:off x="-1" y="-1"/>
                <a:ext cx="1785940" cy="1785941"/>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534" name="A"/>
              <p:cNvSpPr txBox="1"/>
              <p:nvPr/>
            </p:nvSpPr>
            <p:spPr>
              <a:xfrm>
                <a:off x="-1" y="580232"/>
                <a:ext cx="1785940"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A</a:t>
                </a:r>
              </a:p>
            </p:txBody>
          </p:sp>
        </p:grpSp>
        <p:grpSp>
          <p:nvGrpSpPr>
            <p:cNvPr id="538" name="B"/>
            <p:cNvGrpSpPr/>
            <p:nvPr/>
          </p:nvGrpSpPr>
          <p:grpSpPr>
            <a:xfrm>
              <a:off x="9108192" y="2962803"/>
              <a:ext cx="1785939" cy="1785940"/>
              <a:chOff x="0" y="0"/>
              <a:chExt cx="1785938" cy="1785939"/>
            </a:xfrm>
          </p:grpSpPr>
          <p:sp>
            <p:nvSpPr>
              <p:cNvPr id="536" name="Square"/>
              <p:cNvSpPr/>
              <p:nvPr/>
            </p:nvSpPr>
            <p:spPr>
              <a:xfrm>
                <a:off x="-1" y="-1"/>
                <a:ext cx="1785940" cy="1785941"/>
              </a:xfrm>
              <a:prstGeom prst="rect">
                <a:avLst/>
              </a:prstGeom>
              <a:solidFill>
                <a:srgbClr val="A92633"/>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537" name="B"/>
              <p:cNvSpPr txBox="1"/>
              <p:nvPr/>
            </p:nvSpPr>
            <p:spPr>
              <a:xfrm>
                <a:off x="-1" y="580232"/>
                <a:ext cx="1785940"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B</a:t>
                </a:r>
              </a:p>
            </p:txBody>
          </p:sp>
        </p:grpSp>
        <p:pic>
          <p:nvPicPr>
            <p:cNvPr id="539" name="Image" descr="Image"/>
            <p:cNvPicPr>
              <a:picLocks noChangeAspect="1"/>
            </p:cNvPicPr>
            <p:nvPr/>
          </p:nvPicPr>
          <p:blipFill>
            <a:blip r:embed="rId4"/>
            <a:stretch>
              <a:fillRect/>
            </a:stretch>
          </p:blipFill>
          <p:spPr>
            <a:xfrm>
              <a:off x="0" y="848394"/>
              <a:ext cx="2591403" cy="2591404"/>
            </a:xfrm>
            <a:prstGeom prst="rect">
              <a:avLst/>
            </a:prstGeom>
            <a:ln w="12700" cap="flat">
              <a:noFill/>
              <a:miter lim="400000"/>
            </a:ln>
            <a:effectLst/>
          </p:spPr>
        </p:pic>
        <p:pic>
          <p:nvPicPr>
            <p:cNvPr id="540" name="Image" descr="Image"/>
            <p:cNvPicPr>
              <a:picLocks noChangeAspect="1"/>
            </p:cNvPicPr>
            <p:nvPr/>
          </p:nvPicPr>
          <p:blipFill>
            <a:blip r:embed="rId4"/>
            <a:stretch>
              <a:fillRect/>
            </a:stretch>
          </p:blipFill>
          <p:spPr>
            <a:xfrm>
              <a:off x="0" y="3260349"/>
              <a:ext cx="2591403" cy="2591404"/>
            </a:xfrm>
            <a:prstGeom prst="rect">
              <a:avLst/>
            </a:prstGeom>
            <a:ln w="12700" cap="flat">
              <a:noFill/>
              <a:miter lim="400000"/>
            </a:ln>
            <a:effectLst/>
          </p:spPr>
        </p:pic>
        <p:sp>
          <p:nvSpPr>
            <p:cNvPr id="541" name="Line"/>
            <p:cNvSpPr/>
            <p:nvPr/>
          </p:nvSpPr>
          <p:spPr>
            <a:xfrm>
              <a:off x="2409048" y="2144094"/>
              <a:ext cx="4111153" cy="593606"/>
            </a:xfrm>
            <a:prstGeom prst="line">
              <a:avLst/>
            </a:prstGeom>
            <a:noFill/>
            <a:ln w="2286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542" name="Line"/>
            <p:cNvSpPr/>
            <p:nvPr/>
          </p:nvSpPr>
          <p:spPr>
            <a:xfrm flipV="1">
              <a:off x="2422446" y="3472170"/>
              <a:ext cx="4097755" cy="852505"/>
            </a:xfrm>
            <a:prstGeom prst="line">
              <a:avLst/>
            </a:prstGeom>
            <a:noFill/>
            <a:ln w="2286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543" name="All accesses go to single server"/>
            <p:cNvSpPr txBox="1"/>
            <p:nvPr/>
          </p:nvSpPr>
          <p:spPr>
            <a:xfrm>
              <a:off x="8249701" y="1130739"/>
              <a:ext cx="9189720"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5000">
                  <a:solidFill>
                    <a:srgbClr val="000000"/>
                  </a:solidFill>
                  <a:latin typeface="Helvetica Light"/>
                  <a:ea typeface="Helvetica Light"/>
                  <a:cs typeface="Helvetica Light"/>
                  <a:sym typeface="Helvetica Light"/>
                </a:defRPr>
              </a:lvl1pPr>
            </a:lstStyle>
            <a:p>
              <a:r>
                <a:t>All accesses go to single server</a:t>
              </a:r>
            </a:p>
          </p:txBody>
        </p:sp>
      </p:gr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Recurring Solution #1: Partitioning"/>
          <p:cNvSpPr txBox="1">
            <a:spLocks noGrp="1"/>
          </p:cNvSpPr>
          <p:nvPr>
            <p:ph type="title"/>
          </p:nvPr>
        </p:nvSpPr>
        <p:spPr>
          <a:prstGeom prst="rect">
            <a:avLst/>
          </a:prstGeom>
        </p:spPr>
        <p:txBody>
          <a:bodyPr/>
          <a:lstStyle>
            <a:lvl1pPr>
              <a:defRPr spc="-200"/>
            </a:lvl1pPr>
          </a:lstStyle>
          <a:p>
            <a:r>
              <a:t>Recurring Solution #1: Partitioning</a:t>
            </a:r>
          </a:p>
        </p:txBody>
      </p:sp>
      <p:sp>
        <p:nvSpPr>
          <p:cNvPr id="549" name="Divide data up in some (hopefully logical) way…"/>
          <p:cNvSpPr txBox="1">
            <a:spLocks noGrp="1"/>
          </p:cNvSpPr>
          <p:nvPr>
            <p:ph type="body" idx="1"/>
          </p:nvPr>
        </p:nvSpPr>
        <p:spPr>
          <a:xfrm>
            <a:off x="1206500" y="2729993"/>
            <a:ext cx="21971000" cy="8256014"/>
          </a:xfrm>
          <a:prstGeom prst="rect">
            <a:avLst/>
          </a:prstGeom>
        </p:spPr>
        <p:txBody>
          <a:bodyPr lIns="50800" tIns="50800" rIns="50800" bIns="50800"/>
          <a:lstStyle/>
          <a:p>
            <a:pPr marL="609600" indent="-609600" defTabSz="2438337">
              <a:lnSpc>
                <a:spcPct val="90000"/>
              </a:lnSpc>
              <a:spcBef>
                <a:spcPts val="4500"/>
              </a:spcBef>
              <a:buSzPct val="123000"/>
              <a:buChar char="•"/>
              <a:defRPr sz="4800" b="0"/>
            </a:pPr>
            <a:r>
              <a:t>Divide data up in some (hopefully logical) way</a:t>
            </a:r>
          </a:p>
          <a:p>
            <a:pPr marL="609600" indent="-609600" defTabSz="2438337">
              <a:lnSpc>
                <a:spcPct val="90000"/>
              </a:lnSpc>
              <a:spcBef>
                <a:spcPts val="4500"/>
              </a:spcBef>
              <a:buSzPct val="123000"/>
              <a:buChar char="•"/>
              <a:defRPr sz="4800" b="0"/>
            </a:pPr>
            <a:r>
              <a:t>Makes it easier to process data concurrently (cheaper reads) </a:t>
            </a:r>
          </a:p>
        </p:txBody>
      </p:sp>
      <p:pic>
        <p:nvPicPr>
          <p:cNvPr id="550" name="Image" descr="Image"/>
          <p:cNvPicPr>
            <a:picLocks noChangeAspect="1"/>
          </p:cNvPicPr>
          <p:nvPr/>
        </p:nvPicPr>
        <p:blipFill>
          <a:blip r:embed="rId3"/>
          <a:stretch>
            <a:fillRect/>
          </a:stretch>
        </p:blipFill>
        <p:spPr>
          <a:xfrm>
            <a:off x="7915119" y="9153107"/>
            <a:ext cx="3592116" cy="3592115"/>
          </a:xfrm>
          <a:prstGeom prst="rect">
            <a:avLst/>
          </a:prstGeom>
          <a:ln w="12700">
            <a:miter lim="400000"/>
          </a:ln>
        </p:spPr>
      </p:pic>
      <p:pic>
        <p:nvPicPr>
          <p:cNvPr id="551" name="Image" descr="Image"/>
          <p:cNvPicPr>
            <a:picLocks noChangeAspect="1"/>
          </p:cNvPicPr>
          <p:nvPr/>
        </p:nvPicPr>
        <p:blipFill>
          <a:blip r:embed="rId3"/>
          <a:stretch>
            <a:fillRect/>
          </a:stretch>
        </p:blipFill>
        <p:spPr>
          <a:xfrm>
            <a:off x="13372568" y="9153107"/>
            <a:ext cx="3592116" cy="3592115"/>
          </a:xfrm>
          <a:prstGeom prst="rect">
            <a:avLst/>
          </a:prstGeom>
          <a:ln w="12700">
            <a:miter lim="400000"/>
          </a:ln>
        </p:spPr>
      </p:pic>
      <p:grpSp>
        <p:nvGrpSpPr>
          <p:cNvPr id="554" name="A…"/>
          <p:cNvGrpSpPr/>
          <p:nvPr/>
        </p:nvGrpSpPr>
        <p:grpSpPr>
          <a:xfrm>
            <a:off x="8218926" y="11447506"/>
            <a:ext cx="1278887" cy="1785939"/>
            <a:chOff x="0" y="0"/>
            <a:chExt cx="1278885" cy="1785938"/>
          </a:xfrm>
        </p:grpSpPr>
        <p:sp>
          <p:nvSpPr>
            <p:cNvPr id="552" name="Rectangle"/>
            <p:cNvSpPr/>
            <p:nvPr/>
          </p:nvSpPr>
          <p:spPr>
            <a:xfrm>
              <a:off x="-1" y="-1"/>
              <a:ext cx="1278887" cy="1785940"/>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553" name="A…"/>
            <p:cNvSpPr txBox="1"/>
            <p:nvPr/>
          </p:nvSpPr>
          <p:spPr>
            <a:xfrm>
              <a:off x="-1" y="97632"/>
              <a:ext cx="1278887" cy="15906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p>
              <a:pPr defTabSz="821530">
                <a:defRPr sz="3200">
                  <a:solidFill>
                    <a:srgbClr val="FFFFFF"/>
                  </a:solidFill>
                  <a:latin typeface="Helvetica Light"/>
                  <a:ea typeface="Helvetica Light"/>
                  <a:cs typeface="Helvetica Light"/>
                  <a:sym typeface="Helvetica Light"/>
                </a:defRPr>
              </a:pPr>
              <a:r>
                <a:t>A</a:t>
              </a:r>
            </a:p>
            <a:p>
              <a:pPr defTabSz="821530">
                <a:defRPr sz="3200">
                  <a:solidFill>
                    <a:srgbClr val="FFFFFF"/>
                  </a:solidFill>
                  <a:latin typeface="Helvetica Light"/>
                  <a:ea typeface="Helvetica Light"/>
                  <a:cs typeface="Helvetica Light"/>
                  <a:sym typeface="Helvetica Light"/>
                </a:defRPr>
              </a:pPr>
              <a:r>
                <a:t>[0…100]</a:t>
              </a:r>
            </a:p>
          </p:txBody>
        </p:sp>
      </p:grpSp>
      <p:grpSp>
        <p:nvGrpSpPr>
          <p:cNvPr id="557" name="B [A…N]"/>
          <p:cNvGrpSpPr/>
          <p:nvPr/>
        </p:nvGrpSpPr>
        <p:grpSpPr>
          <a:xfrm>
            <a:off x="9772178" y="11447506"/>
            <a:ext cx="1431249" cy="1785939"/>
            <a:chOff x="0" y="0"/>
            <a:chExt cx="1431248" cy="1785938"/>
          </a:xfrm>
        </p:grpSpPr>
        <p:sp>
          <p:nvSpPr>
            <p:cNvPr id="555" name="Rectangle"/>
            <p:cNvSpPr/>
            <p:nvPr/>
          </p:nvSpPr>
          <p:spPr>
            <a:xfrm>
              <a:off x="-1" y="-1"/>
              <a:ext cx="1431250" cy="1785940"/>
            </a:xfrm>
            <a:prstGeom prst="rect">
              <a:avLst/>
            </a:prstGeom>
            <a:solidFill>
              <a:srgbClr val="A92633"/>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556" name="B [A…N]"/>
            <p:cNvSpPr txBox="1"/>
            <p:nvPr/>
          </p:nvSpPr>
          <p:spPr>
            <a:xfrm>
              <a:off x="-1" y="338932"/>
              <a:ext cx="1431250" cy="11080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B [A…N]</a:t>
              </a:r>
            </a:p>
          </p:txBody>
        </p:sp>
      </p:grpSp>
      <p:grpSp>
        <p:nvGrpSpPr>
          <p:cNvPr id="560" name="A…"/>
          <p:cNvGrpSpPr/>
          <p:nvPr/>
        </p:nvGrpSpPr>
        <p:grpSpPr>
          <a:xfrm>
            <a:off x="13744054" y="11447506"/>
            <a:ext cx="1278886" cy="1785939"/>
            <a:chOff x="0" y="0"/>
            <a:chExt cx="1278885" cy="1785938"/>
          </a:xfrm>
        </p:grpSpPr>
        <p:sp>
          <p:nvSpPr>
            <p:cNvPr id="558" name="Rectangle"/>
            <p:cNvSpPr/>
            <p:nvPr/>
          </p:nvSpPr>
          <p:spPr>
            <a:xfrm>
              <a:off x="-1" y="-1"/>
              <a:ext cx="1278887" cy="1785940"/>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559" name="A…"/>
            <p:cNvSpPr txBox="1"/>
            <p:nvPr/>
          </p:nvSpPr>
          <p:spPr>
            <a:xfrm>
              <a:off x="-1" y="97632"/>
              <a:ext cx="1278887" cy="15906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p>
              <a:pPr defTabSz="821530">
                <a:defRPr sz="3200">
                  <a:solidFill>
                    <a:srgbClr val="FFFFFF"/>
                  </a:solidFill>
                  <a:latin typeface="Helvetica Light"/>
                  <a:ea typeface="Helvetica Light"/>
                  <a:cs typeface="Helvetica Light"/>
                  <a:sym typeface="Helvetica Light"/>
                </a:defRPr>
              </a:pPr>
              <a:r>
                <a:t>A</a:t>
              </a:r>
            </a:p>
            <a:p>
              <a:pPr defTabSz="821530">
                <a:defRPr sz="3200">
                  <a:solidFill>
                    <a:srgbClr val="FFFFFF"/>
                  </a:solidFill>
                  <a:latin typeface="Helvetica Light"/>
                  <a:ea typeface="Helvetica Light"/>
                  <a:cs typeface="Helvetica Light"/>
                  <a:sym typeface="Helvetica Light"/>
                </a:defRPr>
              </a:pPr>
              <a:r>
                <a:t>[101.. 200]</a:t>
              </a:r>
            </a:p>
          </p:txBody>
        </p:sp>
      </p:grpSp>
      <p:grpSp>
        <p:nvGrpSpPr>
          <p:cNvPr id="563" name="B [O…Z]"/>
          <p:cNvGrpSpPr/>
          <p:nvPr/>
        </p:nvGrpSpPr>
        <p:grpSpPr>
          <a:xfrm>
            <a:off x="15161950" y="11447506"/>
            <a:ext cx="1431249" cy="1785939"/>
            <a:chOff x="0" y="0"/>
            <a:chExt cx="1431248" cy="1785938"/>
          </a:xfrm>
        </p:grpSpPr>
        <p:sp>
          <p:nvSpPr>
            <p:cNvPr id="561" name="Rectangle"/>
            <p:cNvSpPr/>
            <p:nvPr/>
          </p:nvSpPr>
          <p:spPr>
            <a:xfrm>
              <a:off x="-1" y="-1"/>
              <a:ext cx="1431250" cy="1785940"/>
            </a:xfrm>
            <a:prstGeom prst="rect">
              <a:avLst/>
            </a:prstGeom>
            <a:solidFill>
              <a:srgbClr val="A92633"/>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562" name="B [O…Z]"/>
            <p:cNvSpPr txBox="1"/>
            <p:nvPr/>
          </p:nvSpPr>
          <p:spPr>
            <a:xfrm>
              <a:off x="-1" y="338932"/>
              <a:ext cx="1431250" cy="11080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B [O…Z]</a:t>
              </a:r>
            </a:p>
          </p:txBody>
        </p:sp>
      </p:grpSp>
      <p:pic>
        <p:nvPicPr>
          <p:cNvPr id="564" name="Image" descr="Image"/>
          <p:cNvPicPr>
            <a:picLocks noChangeAspect="1"/>
          </p:cNvPicPr>
          <p:nvPr/>
        </p:nvPicPr>
        <p:blipFill>
          <a:blip r:embed="rId4"/>
          <a:stretch>
            <a:fillRect/>
          </a:stretch>
        </p:blipFill>
        <p:spPr>
          <a:xfrm>
            <a:off x="3340417" y="4548430"/>
            <a:ext cx="2591403" cy="2591404"/>
          </a:xfrm>
          <a:prstGeom prst="rect">
            <a:avLst/>
          </a:prstGeom>
          <a:ln w="12700">
            <a:miter lim="400000"/>
          </a:ln>
        </p:spPr>
      </p:pic>
      <p:pic>
        <p:nvPicPr>
          <p:cNvPr id="565" name="Image" descr="Image"/>
          <p:cNvPicPr>
            <a:picLocks noChangeAspect="1"/>
          </p:cNvPicPr>
          <p:nvPr/>
        </p:nvPicPr>
        <p:blipFill>
          <a:blip r:embed="rId4"/>
          <a:stretch>
            <a:fillRect/>
          </a:stretch>
        </p:blipFill>
        <p:spPr>
          <a:xfrm>
            <a:off x="3340417" y="6960385"/>
            <a:ext cx="2591403" cy="2591404"/>
          </a:xfrm>
          <a:prstGeom prst="rect">
            <a:avLst/>
          </a:prstGeom>
          <a:ln w="12700">
            <a:miter lim="400000"/>
          </a:ln>
        </p:spPr>
      </p:pic>
      <p:sp>
        <p:nvSpPr>
          <p:cNvPr id="566" name="Line"/>
          <p:cNvSpPr/>
          <p:nvPr/>
        </p:nvSpPr>
        <p:spPr>
          <a:xfrm>
            <a:off x="5749464" y="5844129"/>
            <a:ext cx="9521873" cy="4006039"/>
          </a:xfrm>
          <a:prstGeom prst="line">
            <a:avLst/>
          </a:prstGeom>
          <a:ln w="88900">
            <a:solidFill>
              <a:srgbClr val="000000"/>
            </a:solidFill>
            <a:miter lim="400000"/>
            <a:tailEnd type="triangle"/>
          </a:ln>
        </p:spPr>
        <p:txBody>
          <a:bodyPr lIns="45718" tIns="45718" rIns="45718" bIns="45718"/>
          <a:lstStyle/>
          <a:p>
            <a:endParaRPr/>
          </a:p>
        </p:txBody>
      </p:sp>
      <p:sp>
        <p:nvSpPr>
          <p:cNvPr id="567" name="Line"/>
          <p:cNvSpPr/>
          <p:nvPr/>
        </p:nvSpPr>
        <p:spPr>
          <a:xfrm>
            <a:off x="5762862" y="8024707"/>
            <a:ext cx="2514567" cy="2232107"/>
          </a:xfrm>
          <a:prstGeom prst="line">
            <a:avLst/>
          </a:prstGeom>
          <a:ln w="88900">
            <a:solidFill>
              <a:srgbClr val="000000"/>
            </a:solidFill>
            <a:miter lim="400000"/>
            <a:tailEnd type="triangle"/>
          </a:ln>
        </p:spPr>
        <p:txBody>
          <a:bodyPr lIns="45718" tIns="45718" rIns="45718" bIns="45718"/>
          <a:lstStyle/>
          <a:p>
            <a:endParaRPr/>
          </a:p>
        </p:txBody>
      </p:sp>
      <p:grpSp>
        <p:nvGrpSpPr>
          <p:cNvPr id="570" name="Each server has 50% of data, limits amount of processing per server."/>
          <p:cNvGrpSpPr/>
          <p:nvPr/>
        </p:nvGrpSpPr>
        <p:grpSpPr>
          <a:xfrm>
            <a:off x="11635329" y="5217791"/>
            <a:ext cx="9487745" cy="1997077"/>
            <a:chOff x="0" y="0"/>
            <a:chExt cx="9487744" cy="1997075"/>
          </a:xfrm>
        </p:grpSpPr>
        <p:sp>
          <p:nvSpPr>
            <p:cNvPr id="568" name="Each server has 50% of data, limits amount of processing per server."/>
            <p:cNvSpPr txBox="1"/>
            <p:nvPr/>
          </p:nvSpPr>
          <p:spPr>
            <a:xfrm>
              <a:off x="215899" y="152400"/>
              <a:ext cx="9055946" cy="1412875"/>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4200">
                  <a:solidFill>
                    <a:srgbClr val="000000"/>
                  </a:solidFill>
                  <a:latin typeface="Helvetica Light"/>
                  <a:ea typeface="Helvetica Light"/>
                  <a:cs typeface="Helvetica Light"/>
                  <a:sym typeface="Helvetica Light"/>
                </a:defRPr>
              </a:lvl1pPr>
            </a:lstStyle>
            <a:p>
              <a:r>
                <a:t>Each server has 50% of data, limits amount of processing per server. </a:t>
              </a:r>
            </a:p>
          </p:txBody>
        </p:sp>
        <p:pic>
          <p:nvPicPr>
            <p:cNvPr id="569" name="Each server has 50% of data, limits amount of processing per server. Each server has 50% of data, limits amount of processing per server. " descr="Each server has 50% of data, limits amount of processing per server. Each server has 50% of data, limits amount of processing per server. "/>
            <p:cNvPicPr>
              <a:picLocks noChangeAspect="1"/>
            </p:cNvPicPr>
            <p:nvPr/>
          </p:nvPicPr>
          <p:blipFill>
            <a:blip r:embed="rId5"/>
            <a:stretch>
              <a:fillRect/>
            </a:stretch>
          </p:blipFill>
          <p:spPr>
            <a:xfrm>
              <a:off x="-1" y="0"/>
              <a:ext cx="9487746" cy="1997076"/>
            </a:xfrm>
            <a:prstGeom prst="rect">
              <a:avLst/>
            </a:prstGeom>
            <a:ln w="12700" cap="flat">
              <a:noFill/>
              <a:miter lim="400000"/>
            </a:ln>
            <a:effectLst/>
          </p:spPr>
        </p:pic>
      </p:grpSp>
      <p:sp>
        <p:nvSpPr>
          <p:cNvPr id="571" name="Line"/>
          <p:cNvSpPr/>
          <p:nvPr/>
        </p:nvSpPr>
        <p:spPr>
          <a:xfrm>
            <a:off x="5762862" y="7797237"/>
            <a:ext cx="8336517" cy="2223282"/>
          </a:xfrm>
          <a:prstGeom prst="line">
            <a:avLst/>
          </a:prstGeom>
          <a:ln w="88900">
            <a:solidFill>
              <a:srgbClr val="000000"/>
            </a:solidFill>
            <a:miter lim="400000"/>
            <a:tailEnd type="triangle"/>
          </a:ln>
        </p:spPr>
        <p:txBody>
          <a:bodyPr lIns="45718" tIns="45718" rIns="45718" bIns="45718"/>
          <a:lstStyle/>
          <a:p>
            <a:endParaRPr/>
          </a:p>
        </p:txBody>
      </p:sp>
      <p:sp>
        <p:nvSpPr>
          <p:cNvPr id="572" name="Line"/>
          <p:cNvSpPr/>
          <p:nvPr/>
        </p:nvSpPr>
        <p:spPr>
          <a:xfrm>
            <a:off x="5902442" y="6100494"/>
            <a:ext cx="3560544" cy="3560544"/>
          </a:xfrm>
          <a:prstGeom prst="line">
            <a:avLst/>
          </a:prstGeom>
          <a:ln w="88900">
            <a:solidFill>
              <a:srgbClr val="000000"/>
            </a:solidFill>
            <a:miter lim="400000"/>
            <a:tailEnd type="triangle"/>
          </a:ln>
        </p:spPr>
        <p:txBody>
          <a:bodyPr lIns="45718" tIns="45718" rIns="45718" bIns="45718"/>
          <a:lstStyle/>
          <a:p>
            <a:endParaRPr/>
          </a:p>
        </p:txBody>
      </p:sp>
      <p:grpSp>
        <p:nvGrpSpPr>
          <p:cNvPr id="575" name="Even if 1 server goes down, still have 50% of the data online."/>
          <p:cNvGrpSpPr/>
          <p:nvPr/>
        </p:nvGrpSpPr>
        <p:grpSpPr>
          <a:xfrm>
            <a:off x="11635329" y="7471833"/>
            <a:ext cx="9487745" cy="1997077"/>
            <a:chOff x="0" y="0"/>
            <a:chExt cx="9487744" cy="1997075"/>
          </a:xfrm>
        </p:grpSpPr>
        <p:sp>
          <p:nvSpPr>
            <p:cNvPr id="573" name="Even if 1 server goes down, still have 50% of the data online."/>
            <p:cNvSpPr txBox="1"/>
            <p:nvPr/>
          </p:nvSpPr>
          <p:spPr>
            <a:xfrm>
              <a:off x="215899" y="152400"/>
              <a:ext cx="9055946" cy="1412875"/>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4200">
                  <a:solidFill>
                    <a:srgbClr val="000000"/>
                  </a:solidFill>
                  <a:latin typeface="Helvetica Light"/>
                  <a:ea typeface="Helvetica Light"/>
                  <a:cs typeface="Helvetica Light"/>
                  <a:sym typeface="Helvetica Light"/>
                </a:defRPr>
              </a:lvl1pPr>
            </a:lstStyle>
            <a:p>
              <a:r>
                <a:t>Even if 1 server goes down, still have 50% of the data online.</a:t>
              </a:r>
            </a:p>
          </p:txBody>
        </p:sp>
        <p:pic>
          <p:nvPicPr>
            <p:cNvPr id="574" name="Even if 1 server goes down, still have 50% of the data online. Even if 1 server goes down, still have 50% of the data online." descr="Even if 1 server goes down, still have 50% of the data online. Even if 1 server goes down, still have 50% of the data online."/>
            <p:cNvPicPr>
              <a:picLocks noChangeAspect="1"/>
            </p:cNvPicPr>
            <p:nvPr/>
          </p:nvPicPr>
          <p:blipFill>
            <a:blip r:embed="rId5"/>
            <a:stretch>
              <a:fillRect/>
            </a:stretch>
          </p:blipFill>
          <p:spPr>
            <a:xfrm>
              <a:off x="-1" y="0"/>
              <a:ext cx="9487746" cy="1997076"/>
            </a:xfrm>
            <a:prstGeom prst="rect">
              <a:avLst/>
            </a:prstGeom>
            <a:ln w="12700" cap="flat">
              <a:noFill/>
              <a:miter lim="400000"/>
            </a:ln>
            <a:effectLst/>
          </p:spPr>
        </p:pic>
      </p:grpSp>
      <p:pic>
        <p:nvPicPr>
          <p:cNvPr id="576" name="Image" descr="Image"/>
          <p:cNvPicPr>
            <a:picLocks noChangeAspect="1"/>
          </p:cNvPicPr>
          <p:nvPr/>
        </p:nvPicPr>
        <p:blipFill>
          <a:blip r:embed="rId6"/>
          <a:srcRect l="3831" t="1803" r="1953" b="2053"/>
          <a:stretch>
            <a:fillRect/>
          </a:stretch>
        </p:blipFill>
        <p:spPr>
          <a:xfrm>
            <a:off x="14316570" y="10096506"/>
            <a:ext cx="1703632" cy="2235995"/>
          </a:xfrm>
          <a:custGeom>
            <a:avLst/>
            <a:gdLst/>
            <a:ahLst/>
            <a:cxnLst>
              <a:cxn ang="0">
                <a:pos x="wd2" y="hd2"/>
              </a:cxn>
              <a:cxn ang="5400000">
                <a:pos x="wd2" y="hd2"/>
              </a:cxn>
              <a:cxn ang="10800000">
                <a:pos x="wd2" y="hd2"/>
              </a:cxn>
              <a:cxn ang="16200000">
                <a:pos x="wd2" y="hd2"/>
              </a:cxn>
            </a:cxnLst>
            <a:rect l="0" t="0" r="r" b="b"/>
            <a:pathLst>
              <a:path w="21583" h="21600" extrusionOk="0">
                <a:moveTo>
                  <a:pt x="6392" y="0"/>
                </a:moveTo>
                <a:cubicBezTo>
                  <a:pt x="5847" y="2"/>
                  <a:pt x="4901" y="1"/>
                  <a:pt x="4516" y="4"/>
                </a:cubicBezTo>
                <a:cubicBezTo>
                  <a:pt x="2756" y="15"/>
                  <a:pt x="1955" y="54"/>
                  <a:pt x="1545" y="146"/>
                </a:cubicBezTo>
                <a:cubicBezTo>
                  <a:pt x="1314" y="219"/>
                  <a:pt x="1084" y="331"/>
                  <a:pt x="876" y="472"/>
                </a:cubicBezTo>
                <a:cubicBezTo>
                  <a:pt x="866" y="479"/>
                  <a:pt x="861" y="483"/>
                  <a:pt x="851" y="491"/>
                </a:cubicBezTo>
                <a:cubicBezTo>
                  <a:pt x="630" y="648"/>
                  <a:pt x="371" y="903"/>
                  <a:pt x="252" y="1074"/>
                </a:cubicBezTo>
                <a:cubicBezTo>
                  <a:pt x="248" y="1080"/>
                  <a:pt x="236" y="1090"/>
                  <a:pt x="232" y="1097"/>
                </a:cubicBezTo>
                <a:cubicBezTo>
                  <a:pt x="231" y="1099"/>
                  <a:pt x="229" y="1102"/>
                  <a:pt x="227" y="1104"/>
                </a:cubicBezTo>
                <a:lnTo>
                  <a:pt x="31" y="1407"/>
                </a:lnTo>
                <a:lnTo>
                  <a:pt x="6" y="10421"/>
                </a:lnTo>
                <a:cubicBezTo>
                  <a:pt x="6" y="10421"/>
                  <a:pt x="6" y="10424"/>
                  <a:pt x="6" y="10424"/>
                </a:cubicBezTo>
                <a:cubicBezTo>
                  <a:pt x="-6" y="15064"/>
                  <a:pt x="1" y="17692"/>
                  <a:pt x="31" y="18778"/>
                </a:cubicBezTo>
                <a:cubicBezTo>
                  <a:pt x="34" y="18834"/>
                  <a:pt x="38" y="18926"/>
                  <a:pt x="41" y="18970"/>
                </a:cubicBezTo>
                <a:cubicBezTo>
                  <a:pt x="48" y="19153"/>
                  <a:pt x="57" y="19247"/>
                  <a:pt x="66" y="19288"/>
                </a:cubicBezTo>
                <a:cubicBezTo>
                  <a:pt x="76" y="19337"/>
                  <a:pt x="90" y="19377"/>
                  <a:pt x="102" y="19392"/>
                </a:cubicBezTo>
                <a:cubicBezTo>
                  <a:pt x="156" y="19380"/>
                  <a:pt x="233" y="19392"/>
                  <a:pt x="293" y="19430"/>
                </a:cubicBezTo>
                <a:cubicBezTo>
                  <a:pt x="394" y="19494"/>
                  <a:pt x="418" y="19718"/>
                  <a:pt x="418" y="20553"/>
                </a:cubicBezTo>
                <a:lnTo>
                  <a:pt x="418" y="21600"/>
                </a:lnTo>
                <a:lnTo>
                  <a:pt x="21164" y="21600"/>
                </a:lnTo>
                <a:lnTo>
                  <a:pt x="21164" y="21493"/>
                </a:lnTo>
                <a:lnTo>
                  <a:pt x="21164" y="20557"/>
                </a:lnTo>
                <a:cubicBezTo>
                  <a:pt x="21164" y="19620"/>
                  <a:pt x="21207" y="19378"/>
                  <a:pt x="21405" y="19392"/>
                </a:cubicBezTo>
                <a:lnTo>
                  <a:pt x="21506" y="19361"/>
                </a:lnTo>
                <a:cubicBezTo>
                  <a:pt x="21584" y="19122"/>
                  <a:pt x="21594" y="17405"/>
                  <a:pt x="21576" y="10424"/>
                </a:cubicBezTo>
                <a:lnTo>
                  <a:pt x="21576" y="10401"/>
                </a:lnTo>
                <a:lnTo>
                  <a:pt x="21556" y="1472"/>
                </a:lnTo>
                <a:lnTo>
                  <a:pt x="21355" y="1135"/>
                </a:lnTo>
                <a:cubicBezTo>
                  <a:pt x="21125" y="748"/>
                  <a:pt x="20687" y="405"/>
                  <a:pt x="20153" y="188"/>
                </a:cubicBezTo>
                <a:cubicBezTo>
                  <a:pt x="20095" y="166"/>
                  <a:pt x="20036" y="140"/>
                  <a:pt x="19977" y="123"/>
                </a:cubicBezTo>
                <a:cubicBezTo>
                  <a:pt x="19793" y="70"/>
                  <a:pt x="19514" y="38"/>
                  <a:pt x="18821" y="19"/>
                </a:cubicBezTo>
                <a:lnTo>
                  <a:pt x="10972" y="4"/>
                </a:lnTo>
                <a:cubicBezTo>
                  <a:pt x="8966" y="0"/>
                  <a:pt x="7640" y="0"/>
                  <a:pt x="6392" y="0"/>
                </a:cubicBez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7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 grpId="0" animBg="1" advAuto="0"/>
      <p:bldP spid="575" grpId="0" animBg="1" advAuto="0"/>
      <p:bldP spid="576"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Google Shape;164;p24"/>
          <p:cNvSpPr txBox="1">
            <a:spLocks noGrp="1"/>
          </p:cNvSpPr>
          <p:nvPr>
            <p:ph type="title"/>
          </p:nvPr>
        </p:nvSpPr>
        <p:spPr>
          <a:prstGeom prst="rect">
            <a:avLst/>
          </a:prstGeom>
        </p:spPr>
        <p:txBody>
          <a:bodyPr/>
          <a:lstStyle>
            <a:lvl1pPr>
              <a:defRPr spc="-200"/>
            </a:lvl1pPr>
          </a:lstStyle>
          <a:p>
            <a:r>
              <a:t>Partitioning DNS</a:t>
            </a:r>
          </a:p>
        </p:txBody>
      </p:sp>
      <p:sp>
        <p:nvSpPr>
          <p:cNvPr id="581" name="Google Shape;165;p24"/>
          <p:cNvSpPr/>
          <p:nvPr/>
        </p:nvSpPr>
        <p:spPr>
          <a:xfrm>
            <a:off x="11741098" y="2940534"/>
            <a:ext cx="901801" cy="1202400"/>
          </a:xfrm>
          <a:prstGeom prst="rect">
            <a:avLst/>
          </a:prstGeom>
          <a:solidFill>
            <a:srgbClr val="EA9999"/>
          </a:solidFill>
          <a:ln w="12700">
            <a:solidFill>
              <a:srgbClr val="595959"/>
            </a:solidFill>
          </a:ln>
        </p:spPr>
        <p:txBody>
          <a:bodyPr lIns="50800" tIns="50800" rIns="50800" bIns="50800" anchor="ctr"/>
          <a:lstStyle/>
          <a:p>
            <a:pPr algn="l" defTabSz="1828800">
              <a:defRPr sz="2800">
                <a:latin typeface="Arial"/>
                <a:ea typeface="Arial"/>
                <a:cs typeface="Arial"/>
                <a:sym typeface="Arial"/>
              </a:defRPr>
            </a:pPr>
            <a:endParaRPr/>
          </a:p>
        </p:txBody>
      </p:sp>
      <p:grpSp>
        <p:nvGrpSpPr>
          <p:cNvPr id="584" name="Google Shape;166;p24"/>
          <p:cNvGrpSpPr/>
          <p:nvPr/>
        </p:nvGrpSpPr>
        <p:grpSpPr>
          <a:xfrm>
            <a:off x="8896448" y="5138134"/>
            <a:ext cx="1138805" cy="1202401"/>
            <a:chOff x="-1" y="0"/>
            <a:chExt cx="1138804" cy="1202400"/>
          </a:xfrm>
        </p:grpSpPr>
        <p:sp>
          <p:nvSpPr>
            <p:cNvPr id="582" name="Rectangle"/>
            <p:cNvSpPr/>
            <p:nvPr/>
          </p:nvSpPr>
          <p:spPr>
            <a:xfrm>
              <a:off x="-2" y="-1"/>
              <a:ext cx="1138806" cy="1202402"/>
            </a:xfrm>
            <a:prstGeom prst="rect">
              <a:avLst/>
            </a:prstGeom>
            <a:solidFill>
              <a:srgbClr val="EA9999"/>
            </a:solidFill>
            <a:ln w="12700" cap="flat">
              <a:solidFill>
                <a:srgbClr val="595959"/>
              </a:solidFill>
              <a:prstDash val="solid"/>
              <a:round/>
            </a:ln>
            <a:effectLst/>
          </p:spPr>
          <p:txBody>
            <a:bodyPr wrap="square" lIns="50800" tIns="50800" rIns="50800" bIns="50800" numCol="1" anchor="ctr">
              <a:noAutofit/>
            </a:bodyPr>
            <a:lstStyle/>
            <a:p>
              <a:pPr defTabSz="1828800">
                <a:defRPr sz="2800">
                  <a:latin typeface="Arial"/>
                  <a:ea typeface="Arial"/>
                  <a:cs typeface="Arial"/>
                  <a:sym typeface="Arial"/>
                </a:defRPr>
              </a:pPr>
              <a:endParaRPr/>
            </a:p>
          </p:txBody>
        </p:sp>
        <p:sp>
          <p:nvSpPr>
            <p:cNvPr id="583" name="org"/>
            <p:cNvSpPr txBox="1"/>
            <p:nvPr/>
          </p:nvSpPr>
          <p:spPr>
            <a:xfrm>
              <a:off x="-2" y="220966"/>
              <a:ext cx="1138806" cy="7604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49" tIns="182849" rIns="182849" bIns="182849" numCol="1" anchor="ctr">
              <a:spAutoFit/>
            </a:bodyPr>
            <a:lstStyle>
              <a:lvl1pPr defTabSz="1828800">
                <a:defRPr sz="2800">
                  <a:latin typeface="Arial"/>
                  <a:ea typeface="Arial"/>
                  <a:cs typeface="Arial"/>
                  <a:sym typeface="Arial"/>
                </a:defRPr>
              </a:lvl1pPr>
            </a:lstStyle>
            <a:p>
              <a:r>
                <a:t>org</a:t>
              </a:r>
            </a:p>
          </p:txBody>
        </p:sp>
      </p:grpSp>
      <p:grpSp>
        <p:nvGrpSpPr>
          <p:cNvPr id="587" name="Google Shape;167;p24"/>
          <p:cNvGrpSpPr/>
          <p:nvPr/>
        </p:nvGrpSpPr>
        <p:grpSpPr>
          <a:xfrm>
            <a:off x="14348746" y="5138134"/>
            <a:ext cx="1138805" cy="1202401"/>
            <a:chOff x="-1" y="0"/>
            <a:chExt cx="1138804" cy="1202400"/>
          </a:xfrm>
        </p:grpSpPr>
        <p:sp>
          <p:nvSpPr>
            <p:cNvPr id="585" name="Rectangle"/>
            <p:cNvSpPr/>
            <p:nvPr/>
          </p:nvSpPr>
          <p:spPr>
            <a:xfrm>
              <a:off x="-2" y="-1"/>
              <a:ext cx="1138806" cy="1202402"/>
            </a:xfrm>
            <a:prstGeom prst="rect">
              <a:avLst/>
            </a:prstGeom>
            <a:solidFill>
              <a:srgbClr val="EA9999"/>
            </a:solidFill>
            <a:ln w="12700" cap="flat">
              <a:solidFill>
                <a:srgbClr val="595959"/>
              </a:solidFill>
              <a:prstDash val="solid"/>
              <a:round/>
            </a:ln>
            <a:effectLst/>
          </p:spPr>
          <p:txBody>
            <a:bodyPr wrap="square" lIns="50800" tIns="50800" rIns="50800" bIns="50800" numCol="1" anchor="ctr">
              <a:noAutofit/>
            </a:bodyPr>
            <a:lstStyle/>
            <a:p>
              <a:pPr defTabSz="1828800">
                <a:defRPr sz="2800">
                  <a:latin typeface="Arial"/>
                  <a:ea typeface="Arial"/>
                  <a:cs typeface="Arial"/>
                  <a:sym typeface="Arial"/>
                </a:defRPr>
              </a:pPr>
              <a:endParaRPr/>
            </a:p>
          </p:txBody>
        </p:sp>
        <p:sp>
          <p:nvSpPr>
            <p:cNvPr id="586" name="com"/>
            <p:cNvSpPr txBox="1"/>
            <p:nvPr/>
          </p:nvSpPr>
          <p:spPr>
            <a:xfrm>
              <a:off x="-2" y="220966"/>
              <a:ext cx="1138806" cy="7604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49" tIns="182849" rIns="182849" bIns="182849" numCol="1" anchor="ctr">
              <a:spAutoFit/>
            </a:bodyPr>
            <a:lstStyle>
              <a:lvl1pPr defTabSz="1828800">
                <a:defRPr sz="2800">
                  <a:latin typeface="Arial"/>
                  <a:ea typeface="Arial"/>
                  <a:cs typeface="Arial"/>
                  <a:sym typeface="Arial"/>
                </a:defRPr>
              </a:lvl1pPr>
            </a:lstStyle>
            <a:p>
              <a:r>
                <a:t>com</a:t>
              </a:r>
            </a:p>
          </p:txBody>
        </p:sp>
      </p:grpSp>
      <p:grpSp>
        <p:nvGrpSpPr>
          <p:cNvPr id="590" name="Google Shape;168;p24"/>
          <p:cNvGrpSpPr/>
          <p:nvPr/>
        </p:nvGrpSpPr>
        <p:grpSpPr>
          <a:xfrm>
            <a:off x="11622598" y="5138134"/>
            <a:ext cx="1138804" cy="1202401"/>
            <a:chOff x="0" y="0"/>
            <a:chExt cx="1138802" cy="1202400"/>
          </a:xfrm>
        </p:grpSpPr>
        <p:sp>
          <p:nvSpPr>
            <p:cNvPr id="588" name="Rectangle"/>
            <p:cNvSpPr/>
            <p:nvPr/>
          </p:nvSpPr>
          <p:spPr>
            <a:xfrm>
              <a:off x="-1" y="-1"/>
              <a:ext cx="1138803" cy="1202402"/>
            </a:xfrm>
            <a:prstGeom prst="rect">
              <a:avLst/>
            </a:prstGeom>
            <a:solidFill>
              <a:srgbClr val="EA9999"/>
            </a:solidFill>
            <a:ln w="12700" cap="flat">
              <a:solidFill>
                <a:srgbClr val="595959"/>
              </a:solidFill>
              <a:prstDash val="solid"/>
              <a:round/>
            </a:ln>
            <a:effectLst/>
          </p:spPr>
          <p:txBody>
            <a:bodyPr wrap="square" lIns="50800" tIns="50800" rIns="50800" bIns="50800" numCol="1" anchor="ctr">
              <a:noAutofit/>
            </a:bodyPr>
            <a:lstStyle/>
            <a:p>
              <a:pPr defTabSz="1828800">
                <a:defRPr sz="2800">
                  <a:latin typeface="Arial"/>
                  <a:ea typeface="Arial"/>
                  <a:cs typeface="Arial"/>
                  <a:sym typeface="Arial"/>
                </a:defRPr>
              </a:pPr>
              <a:endParaRPr/>
            </a:p>
          </p:txBody>
        </p:sp>
        <p:sp>
          <p:nvSpPr>
            <p:cNvPr id="589" name="edu"/>
            <p:cNvSpPr txBox="1"/>
            <p:nvPr/>
          </p:nvSpPr>
          <p:spPr>
            <a:xfrm>
              <a:off x="-1" y="220966"/>
              <a:ext cx="1138803" cy="7604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49" tIns="182849" rIns="182849" bIns="182849" numCol="1" anchor="ctr">
              <a:spAutoFit/>
            </a:bodyPr>
            <a:lstStyle>
              <a:lvl1pPr defTabSz="1828800">
                <a:defRPr sz="2800">
                  <a:latin typeface="Arial"/>
                  <a:ea typeface="Arial"/>
                  <a:cs typeface="Arial"/>
                  <a:sym typeface="Arial"/>
                </a:defRPr>
              </a:lvl1pPr>
            </a:lstStyle>
            <a:p>
              <a:r>
                <a:t>edu</a:t>
              </a:r>
            </a:p>
          </p:txBody>
        </p:sp>
      </p:grpSp>
      <p:grpSp>
        <p:nvGrpSpPr>
          <p:cNvPr id="593" name="Google Shape;169;p24"/>
          <p:cNvGrpSpPr/>
          <p:nvPr/>
        </p:nvGrpSpPr>
        <p:grpSpPr>
          <a:xfrm>
            <a:off x="17074899" y="5138134"/>
            <a:ext cx="1138804" cy="1202401"/>
            <a:chOff x="0" y="0"/>
            <a:chExt cx="1138802" cy="1202400"/>
          </a:xfrm>
        </p:grpSpPr>
        <p:sp>
          <p:nvSpPr>
            <p:cNvPr id="591" name="Rectangle"/>
            <p:cNvSpPr/>
            <p:nvPr/>
          </p:nvSpPr>
          <p:spPr>
            <a:xfrm>
              <a:off x="-1" y="-1"/>
              <a:ext cx="1138803" cy="1202402"/>
            </a:xfrm>
            <a:prstGeom prst="rect">
              <a:avLst/>
            </a:prstGeom>
            <a:solidFill>
              <a:srgbClr val="EA9999"/>
            </a:solidFill>
            <a:ln w="12700" cap="flat">
              <a:solidFill>
                <a:srgbClr val="595959"/>
              </a:solidFill>
              <a:prstDash val="solid"/>
              <a:round/>
            </a:ln>
            <a:effectLst/>
          </p:spPr>
          <p:txBody>
            <a:bodyPr wrap="square" lIns="50800" tIns="50800" rIns="50800" bIns="50800" numCol="1" anchor="ctr">
              <a:noAutofit/>
            </a:bodyPr>
            <a:lstStyle/>
            <a:p>
              <a:pPr defTabSz="1828800">
                <a:defRPr sz="2800">
                  <a:latin typeface="Arial"/>
                  <a:ea typeface="Arial"/>
                  <a:cs typeface="Arial"/>
                  <a:sym typeface="Arial"/>
                </a:defRPr>
              </a:pPr>
              <a:endParaRPr/>
            </a:p>
          </p:txBody>
        </p:sp>
        <p:sp>
          <p:nvSpPr>
            <p:cNvPr id="592" name="gov"/>
            <p:cNvSpPr txBox="1"/>
            <p:nvPr/>
          </p:nvSpPr>
          <p:spPr>
            <a:xfrm>
              <a:off x="-1" y="220966"/>
              <a:ext cx="1138803" cy="7604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49" tIns="182849" rIns="182849" bIns="182849" numCol="1" anchor="ctr">
              <a:spAutoFit/>
            </a:bodyPr>
            <a:lstStyle>
              <a:lvl1pPr defTabSz="1828800">
                <a:defRPr sz="2800">
                  <a:latin typeface="Arial"/>
                  <a:ea typeface="Arial"/>
                  <a:cs typeface="Arial"/>
                  <a:sym typeface="Arial"/>
                </a:defRPr>
              </a:lvl1pPr>
            </a:lstStyle>
            <a:p>
              <a:r>
                <a:t>gov</a:t>
              </a:r>
            </a:p>
          </p:txBody>
        </p:sp>
      </p:grpSp>
      <p:grpSp>
        <p:nvGrpSpPr>
          <p:cNvPr id="596" name="Google Shape;170;p24"/>
          <p:cNvGrpSpPr/>
          <p:nvPr/>
        </p:nvGrpSpPr>
        <p:grpSpPr>
          <a:xfrm>
            <a:off x="6170299" y="5138134"/>
            <a:ext cx="1138804" cy="1202401"/>
            <a:chOff x="0" y="0"/>
            <a:chExt cx="1138802" cy="1202400"/>
          </a:xfrm>
        </p:grpSpPr>
        <p:sp>
          <p:nvSpPr>
            <p:cNvPr id="594" name="Rectangle"/>
            <p:cNvSpPr/>
            <p:nvPr/>
          </p:nvSpPr>
          <p:spPr>
            <a:xfrm>
              <a:off x="-1" y="-1"/>
              <a:ext cx="1138803" cy="1202402"/>
            </a:xfrm>
            <a:prstGeom prst="rect">
              <a:avLst/>
            </a:prstGeom>
            <a:solidFill>
              <a:srgbClr val="EA9999"/>
            </a:solidFill>
            <a:ln w="12700" cap="flat">
              <a:solidFill>
                <a:srgbClr val="595959"/>
              </a:solidFill>
              <a:prstDash val="solid"/>
              <a:round/>
            </a:ln>
            <a:effectLst/>
          </p:spPr>
          <p:txBody>
            <a:bodyPr wrap="square" lIns="50800" tIns="50800" rIns="50800" bIns="50800" numCol="1" anchor="ctr">
              <a:noAutofit/>
            </a:bodyPr>
            <a:lstStyle/>
            <a:p>
              <a:pPr defTabSz="1828800">
                <a:defRPr sz="2800">
                  <a:latin typeface="Arial"/>
                  <a:ea typeface="Arial"/>
                  <a:cs typeface="Arial"/>
                  <a:sym typeface="Arial"/>
                </a:defRPr>
              </a:pPr>
              <a:endParaRPr/>
            </a:p>
          </p:txBody>
        </p:sp>
        <p:sp>
          <p:nvSpPr>
            <p:cNvPr id="595" name="net"/>
            <p:cNvSpPr txBox="1"/>
            <p:nvPr/>
          </p:nvSpPr>
          <p:spPr>
            <a:xfrm>
              <a:off x="-1" y="220966"/>
              <a:ext cx="1138803" cy="7604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49" tIns="182849" rIns="182849" bIns="182849" numCol="1" anchor="ctr">
              <a:spAutoFit/>
            </a:bodyPr>
            <a:lstStyle>
              <a:lvl1pPr defTabSz="1828800">
                <a:defRPr sz="2800">
                  <a:latin typeface="Arial"/>
                  <a:ea typeface="Arial"/>
                  <a:cs typeface="Arial"/>
                  <a:sym typeface="Arial"/>
                </a:defRPr>
              </a:lvl1pPr>
            </a:lstStyle>
            <a:p>
              <a:r>
                <a:t>net</a:t>
              </a:r>
            </a:p>
          </p:txBody>
        </p:sp>
      </p:grpSp>
      <p:grpSp>
        <p:nvGrpSpPr>
          <p:cNvPr id="599" name="Google Shape;171;p24"/>
          <p:cNvGrpSpPr/>
          <p:nvPr/>
        </p:nvGrpSpPr>
        <p:grpSpPr>
          <a:xfrm>
            <a:off x="10822585" y="7335732"/>
            <a:ext cx="2726333" cy="1202402"/>
            <a:chOff x="0" y="0"/>
            <a:chExt cx="2726332" cy="1202400"/>
          </a:xfrm>
        </p:grpSpPr>
        <p:sp>
          <p:nvSpPr>
            <p:cNvPr id="597" name="Rectangle"/>
            <p:cNvSpPr/>
            <p:nvPr/>
          </p:nvSpPr>
          <p:spPr>
            <a:xfrm>
              <a:off x="0" y="0"/>
              <a:ext cx="2726333" cy="1202401"/>
            </a:xfrm>
            <a:prstGeom prst="rect">
              <a:avLst/>
            </a:prstGeom>
            <a:solidFill>
              <a:srgbClr val="B6D7A8"/>
            </a:solidFill>
            <a:ln w="12700" cap="flat">
              <a:solidFill>
                <a:srgbClr val="595959"/>
              </a:solidFill>
              <a:prstDash val="solid"/>
              <a:round/>
            </a:ln>
            <a:effectLst/>
          </p:spPr>
          <p:txBody>
            <a:bodyPr wrap="square" lIns="50800" tIns="50800" rIns="50800" bIns="50800" numCol="1" anchor="ctr">
              <a:noAutofit/>
            </a:bodyPr>
            <a:lstStyle/>
            <a:p>
              <a:pPr defTabSz="1828800">
                <a:defRPr sz="2800">
                  <a:latin typeface="Arial"/>
                  <a:ea typeface="Arial"/>
                  <a:cs typeface="Arial"/>
                  <a:sym typeface="Arial"/>
                </a:defRPr>
              </a:pPr>
              <a:endParaRPr/>
            </a:p>
          </p:txBody>
        </p:sp>
        <p:sp>
          <p:nvSpPr>
            <p:cNvPr id="598" name="gmu"/>
            <p:cNvSpPr txBox="1"/>
            <p:nvPr/>
          </p:nvSpPr>
          <p:spPr>
            <a:xfrm>
              <a:off x="0" y="220969"/>
              <a:ext cx="2726333" cy="7604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49" tIns="182849" rIns="182849" bIns="182849" numCol="1" anchor="ctr">
              <a:spAutoFit/>
            </a:bodyPr>
            <a:lstStyle>
              <a:lvl1pPr defTabSz="1828800">
                <a:defRPr sz="2800">
                  <a:latin typeface="Arial"/>
                  <a:ea typeface="Arial"/>
                  <a:cs typeface="Arial"/>
                  <a:sym typeface="Arial"/>
                </a:defRPr>
              </a:lvl1pPr>
            </a:lstStyle>
            <a:p>
              <a:r>
                <a:t>northeastern</a:t>
              </a:r>
            </a:p>
          </p:txBody>
        </p:sp>
      </p:grpSp>
      <p:grpSp>
        <p:nvGrpSpPr>
          <p:cNvPr id="602" name="Google Shape;172;p24"/>
          <p:cNvGrpSpPr/>
          <p:nvPr/>
        </p:nvGrpSpPr>
        <p:grpSpPr>
          <a:xfrm>
            <a:off x="11622598" y="9533334"/>
            <a:ext cx="1138804" cy="1202403"/>
            <a:chOff x="0" y="0"/>
            <a:chExt cx="1138802" cy="1202401"/>
          </a:xfrm>
        </p:grpSpPr>
        <p:sp>
          <p:nvSpPr>
            <p:cNvPr id="600" name="Rectangle"/>
            <p:cNvSpPr/>
            <p:nvPr/>
          </p:nvSpPr>
          <p:spPr>
            <a:xfrm>
              <a:off x="-1" y="0"/>
              <a:ext cx="1138803" cy="1202403"/>
            </a:xfrm>
            <a:prstGeom prst="rect">
              <a:avLst/>
            </a:prstGeom>
            <a:solidFill>
              <a:srgbClr val="A4C2F4"/>
            </a:solidFill>
            <a:ln w="12700" cap="flat">
              <a:solidFill>
                <a:srgbClr val="595959"/>
              </a:solidFill>
              <a:prstDash val="solid"/>
              <a:round/>
            </a:ln>
            <a:effectLst/>
          </p:spPr>
          <p:txBody>
            <a:bodyPr wrap="square" lIns="50800" tIns="50800" rIns="50800" bIns="50800" numCol="1" anchor="ctr">
              <a:noAutofit/>
            </a:bodyPr>
            <a:lstStyle/>
            <a:p>
              <a:pPr defTabSz="1828800">
                <a:defRPr sz="2800">
                  <a:latin typeface="Arial"/>
                  <a:ea typeface="Arial"/>
                  <a:cs typeface="Arial"/>
                  <a:sym typeface="Arial"/>
                </a:defRPr>
              </a:pPr>
              <a:endParaRPr/>
            </a:p>
          </p:txBody>
        </p:sp>
        <p:sp>
          <p:nvSpPr>
            <p:cNvPr id="601" name="www"/>
            <p:cNvSpPr txBox="1"/>
            <p:nvPr/>
          </p:nvSpPr>
          <p:spPr>
            <a:xfrm>
              <a:off x="-1" y="220966"/>
              <a:ext cx="1138803" cy="7604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49" tIns="182849" rIns="182849" bIns="182849" numCol="1" anchor="ctr">
              <a:spAutoFit/>
            </a:bodyPr>
            <a:lstStyle>
              <a:lvl1pPr defTabSz="1828800">
                <a:defRPr sz="2800">
                  <a:latin typeface="Arial"/>
                  <a:ea typeface="Arial"/>
                  <a:cs typeface="Arial"/>
                  <a:sym typeface="Arial"/>
                </a:defRPr>
              </a:lvl1pPr>
            </a:lstStyle>
            <a:p>
              <a:r>
                <a:t>www</a:t>
              </a:r>
            </a:p>
          </p:txBody>
        </p:sp>
      </p:grpSp>
      <p:grpSp>
        <p:nvGrpSpPr>
          <p:cNvPr id="605" name="Google Shape;174;p24"/>
          <p:cNvGrpSpPr/>
          <p:nvPr/>
        </p:nvGrpSpPr>
        <p:grpSpPr>
          <a:xfrm>
            <a:off x="13779598" y="11730934"/>
            <a:ext cx="1138804" cy="1202403"/>
            <a:chOff x="0" y="0"/>
            <a:chExt cx="1138802" cy="1202401"/>
          </a:xfrm>
        </p:grpSpPr>
        <p:sp>
          <p:nvSpPr>
            <p:cNvPr id="603" name="Rectangle"/>
            <p:cNvSpPr/>
            <p:nvPr/>
          </p:nvSpPr>
          <p:spPr>
            <a:xfrm>
              <a:off x="-1" y="0"/>
              <a:ext cx="1138803" cy="1202403"/>
            </a:xfrm>
            <a:prstGeom prst="rect">
              <a:avLst/>
            </a:prstGeom>
            <a:solidFill>
              <a:srgbClr val="A4C2F4"/>
            </a:solidFill>
            <a:ln w="12700" cap="flat">
              <a:solidFill>
                <a:srgbClr val="595959"/>
              </a:solidFill>
              <a:prstDash val="solid"/>
              <a:round/>
            </a:ln>
            <a:effectLst/>
          </p:spPr>
          <p:txBody>
            <a:bodyPr wrap="square" lIns="50800" tIns="50800" rIns="50800" bIns="50800" numCol="1" anchor="ctr">
              <a:noAutofit/>
            </a:bodyPr>
            <a:lstStyle/>
            <a:p>
              <a:pPr defTabSz="1828800">
                <a:defRPr sz="2800">
                  <a:latin typeface="Arial"/>
                  <a:ea typeface="Arial"/>
                  <a:cs typeface="Arial"/>
                  <a:sym typeface="Arial"/>
                </a:defRPr>
              </a:pPr>
              <a:endParaRPr/>
            </a:p>
          </p:txBody>
        </p:sp>
        <p:sp>
          <p:nvSpPr>
            <p:cNvPr id="604" name="www"/>
            <p:cNvSpPr txBox="1"/>
            <p:nvPr/>
          </p:nvSpPr>
          <p:spPr>
            <a:xfrm>
              <a:off x="-1" y="220966"/>
              <a:ext cx="1138803" cy="7604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49" tIns="182849" rIns="182849" bIns="182849" numCol="1" anchor="ctr">
              <a:spAutoFit/>
            </a:bodyPr>
            <a:lstStyle>
              <a:lvl1pPr defTabSz="1828800">
                <a:defRPr sz="2800">
                  <a:latin typeface="Arial"/>
                  <a:ea typeface="Arial"/>
                  <a:cs typeface="Arial"/>
                  <a:sym typeface="Arial"/>
                </a:defRPr>
              </a:lvl1pPr>
            </a:lstStyle>
            <a:p>
              <a:r>
                <a:t>www</a:t>
              </a:r>
            </a:p>
          </p:txBody>
        </p:sp>
      </p:grpSp>
      <p:grpSp>
        <p:nvGrpSpPr>
          <p:cNvPr id="608" name="Google Shape;175;p24"/>
          <p:cNvGrpSpPr/>
          <p:nvPr/>
        </p:nvGrpSpPr>
        <p:grpSpPr>
          <a:xfrm>
            <a:off x="19801049" y="5138134"/>
            <a:ext cx="1138804" cy="1202401"/>
            <a:chOff x="0" y="0"/>
            <a:chExt cx="1138802" cy="1202400"/>
          </a:xfrm>
        </p:grpSpPr>
        <p:sp>
          <p:nvSpPr>
            <p:cNvPr id="606" name="Rectangle"/>
            <p:cNvSpPr/>
            <p:nvPr/>
          </p:nvSpPr>
          <p:spPr>
            <a:xfrm>
              <a:off x="-1" y="-1"/>
              <a:ext cx="1138803" cy="1202402"/>
            </a:xfrm>
            <a:prstGeom prst="rect">
              <a:avLst/>
            </a:prstGeom>
            <a:solidFill>
              <a:srgbClr val="EA9999"/>
            </a:solidFill>
            <a:ln w="12700" cap="flat">
              <a:solidFill>
                <a:srgbClr val="595959"/>
              </a:solidFill>
              <a:prstDash val="solid"/>
              <a:round/>
            </a:ln>
            <a:effectLst/>
          </p:spPr>
          <p:txBody>
            <a:bodyPr wrap="square" lIns="50800" tIns="50800" rIns="50800" bIns="50800" numCol="1" anchor="ctr">
              <a:noAutofit/>
            </a:bodyPr>
            <a:lstStyle/>
            <a:p>
              <a:pPr defTabSz="1828800">
                <a:defRPr sz="2800">
                  <a:latin typeface="Arial"/>
                  <a:ea typeface="Arial"/>
                  <a:cs typeface="Arial"/>
                  <a:sym typeface="Arial"/>
                </a:defRPr>
              </a:pPr>
              <a:endParaRPr/>
            </a:p>
          </p:txBody>
        </p:sp>
        <p:sp>
          <p:nvSpPr>
            <p:cNvPr id="607" name="uk"/>
            <p:cNvSpPr txBox="1"/>
            <p:nvPr/>
          </p:nvSpPr>
          <p:spPr>
            <a:xfrm>
              <a:off x="-1" y="220966"/>
              <a:ext cx="1138803" cy="7604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49" tIns="182849" rIns="182849" bIns="182849" numCol="1" anchor="ctr">
              <a:spAutoFit/>
            </a:bodyPr>
            <a:lstStyle>
              <a:lvl1pPr defTabSz="1828800">
                <a:defRPr sz="2800">
                  <a:latin typeface="Arial"/>
                  <a:ea typeface="Arial"/>
                  <a:cs typeface="Arial"/>
                  <a:sym typeface="Arial"/>
                </a:defRPr>
              </a:lvl1pPr>
            </a:lstStyle>
            <a:p>
              <a:r>
                <a:t>uk</a:t>
              </a:r>
            </a:p>
          </p:txBody>
        </p:sp>
      </p:grpSp>
      <p:sp>
        <p:nvSpPr>
          <p:cNvPr id="609" name="Google Shape;176;p24"/>
          <p:cNvSpPr/>
          <p:nvPr/>
        </p:nvSpPr>
        <p:spPr>
          <a:xfrm flipH="1">
            <a:off x="7315283" y="3726031"/>
            <a:ext cx="4419467" cy="1781309"/>
          </a:xfrm>
          <a:prstGeom prst="line">
            <a:avLst/>
          </a:prstGeom>
          <a:ln w="12700">
            <a:solidFill>
              <a:srgbClr val="595959"/>
            </a:solidFill>
            <a:tailEnd type="triangle"/>
          </a:ln>
        </p:spPr>
        <p:txBody>
          <a:bodyPr lIns="45718" tIns="45718" rIns="45718" bIns="45718"/>
          <a:lstStyle/>
          <a:p>
            <a:endParaRPr/>
          </a:p>
        </p:txBody>
      </p:sp>
      <p:sp>
        <p:nvSpPr>
          <p:cNvPr id="610" name="Google Shape;177;p24"/>
          <p:cNvSpPr/>
          <p:nvPr/>
        </p:nvSpPr>
        <p:spPr>
          <a:xfrm flipH="1">
            <a:off x="10041434" y="3910330"/>
            <a:ext cx="1693317" cy="1365015"/>
          </a:xfrm>
          <a:prstGeom prst="line">
            <a:avLst/>
          </a:prstGeom>
          <a:ln w="12700">
            <a:solidFill>
              <a:srgbClr val="595959"/>
            </a:solidFill>
            <a:tailEnd type="triangle"/>
          </a:ln>
        </p:spPr>
        <p:txBody>
          <a:bodyPr lIns="45718" tIns="45718" rIns="45718" bIns="45718"/>
          <a:lstStyle/>
          <a:p>
            <a:endParaRPr/>
          </a:p>
        </p:txBody>
      </p:sp>
      <p:sp>
        <p:nvSpPr>
          <p:cNvPr id="611" name="Google Shape;178;p24"/>
          <p:cNvSpPr/>
          <p:nvPr/>
        </p:nvSpPr>
        <p:spPr>
          <a:xfrm>
            <a:off x="12191998" y="4149415"/>
            <a:ext cx="2" cy="982371"/>
          </a:xfrm>
          <a:prstGeom prst="line">
            <a:avLst/>
          </a:prstGeom>
          <a:ln w="12700">
            <a:solidFill>
              <a:srgbClr val="595959"/>
            </a:solidFill>
            <a:tailEnd type="triangle"/>
          </a:ln>
        </p:spPr>
        <p:txBody>
          <a:bodyPr lIns="45718" tIns="45718" rIns="45718" bIns="45718"/>
          <a:lstStyle/>
          <a:p>
            <a:endParaRPr/>
          </a:p>
        </p:txBody>
      </p:sp>
      <p:sp>
        <p:nvSpPr>
          <p:cNvPr id="612" name="Google Shape;179;p24"/>
          <p:cNvSpPr/>
          <p:nvPr/>
        </p:nvSpPr>
        <p:spPr>
          <a:xfrm>
            <a:off x="12649148" y="3910250"/>
            <a:ext cx="1693251" cy="1364962"/>
          </a:xfrm>
          <a:prstGeom prst="line">
            <a:avLst/>
          </a:prstGeom>
          <a:ln w="12700">
            <a:solidFill>
              <a:srgbClr val="595959"/>
            </a:solidFill>
            <a:tailEnd type="triangle"/>
          </a:ln>
        </p:spPr>
        <p:txBody>
          <a:bodyPr lIns="45718" tIns="45718" rIns="45718" bIns="45718"/>
          <a:lstStyle/>
          <a:p>
            <a:endParaRPr/>
          </a:p>
        </p:txBody>
      </p:sp>
      <p:sp>
        <p:nvSpPr>
          <p:cNvPr id="613" name="Google Shape;180;p24"/>
          <p:cNvSpPr/>
          <p:nvPr/>
        </p:nvSpPr>
        <p:spPr>
          <a:xfrm>
            <a:off x="12649148" y="3725991"/>
            <a:ext cx="4419403" cy="1781283"/>
          </a:xfrm>
          <a:prstGeom prst="line">
            <a:avLst/>
          </a:prstGeom>
          <a:ln w="12700">
            <a:solidFill>
              <a:srgbClr val="595959"/>
            </a:solidFill>
            <a:tailEnd type="triangle"/>
          </a:ln>
        </p:spPr>
        <p:txBody>
          <a:bodyPr lIns="45718" tIns="45718" rIns="45718" bIns="45718"/>
          <a:lstStyle/>
          <a:p>
            <a:endParaRPr/>
          </a:p>
        </p:txBody>
      </p:sp>
      <p:sp>
        <p:nvSpPr>
          <p:cNvPr id="614" name="Google Shape;181;p24"/>
          <p:cNvSpPr/>
          <p:nvPr/>
        </p:nvSpPr>
        <p:spPr>
          <a:xfrm>
            <a:off x="12649148" y="3664572"/>
            <a:ext cx="7145554" cy="1920056"/>
          </a:xfrm>
          <a:prstGeom prst="line">
            <a:avLst/>
          </a:prstGeom>
          <a:ln w="12700">
            <a:solidFill>
              <a:srgbClr val="595959"/>
            </a:solidFill>
            <a:tailEnd type="triangle"/>
          </a:ln>
        </p:spPr>
        <p:txBody>
          <a:bodyPr lIns="45718" tIns="45718" rIns="45718" bIns="45718"/>
          <a:lstStyle/>
          <a:p>
            <a:endParaRPr/>
          </a:p>
        </p:txBody>
      </p:sp>
      <p:sp>
        <p:nvSpPr>
          <p:cNvPr id="615" name="Google Shape;182;p24"/>
          <p:cNvSpPr/>
          <p:nvPr/>
        </p:nvSpPr>
        <p:spPr>
          <a:xfrm>
            <a:off x="12185649" y="6347014"/>
            <a:ext cx="12701" cy="982370"/>
          </a:xfrm>
          <a:custGeom>
            <a:avLst/>
            <a:gdLst/>
            <a:ahLst/>
            <a:cxnLst>
              <a:cxn ang="0">
                <a:pos x="wd2" y="hd2"/>
              </a:cxn>
              <a:cxn ang="5400000">
                <a:pos x="wd2" y="hd2"/>
              </a:cxn>
              <a:cxn ang="10800000">
                <a:pos x="wd2" y="hd2"/>
              </a:cxn>
              <a:cxn ang="16200000">
                <a:pos x="wd2" y="hd2"/>
              </a:cxn>
            </a:cxnLst>
            <a:rect l="0" t="0" r="r" b="b"/>
            <a:pathLst>
              <a:path w="16200" h="21600" extrusionOk="0">
                <a:moveTo>
                  <a:pt x="0" y="0"/>
                </a:moveTo>
                <a:cubicBezTo>
                  <a:pt x="21600" y="7200"/>
                  <a:pt x="21600" y="14400"/>
                  <a:pt x="0" y="21600"/>
                </a:cubicBezTo>
              </a:path>
            </a:pathLst>
          </a:custGeom>
          <a:ln w="12700">
            <a:solidFill>
              <a:srgbClr val="595959"/>
            </a:solidFill>
            <a:tailEnd type="triangle"/>
          </a:ln>
        </p:spPr>
        <p:txBody>
          <a:bodyPr lIns="50800" tIns="50800" rIns="50800" bIns="50800"/>
          <a:lstStyle/>
          <a:p>
            <a:endParaRPr/>
          </a:p>
        </p:txBody>
      </p:sp>
      <p:sp>
        <p:nvSpPr>
          <p:cNvPr id="616" name="Google Shape;183;p24"/>
          <p:cNvSpPr/>
          <p:nvPr/>
        </p:nvSpPr>
        <p:spPr>
          <a:xfrm>
            <a:off x="12185650" y="8544614"/>
            <a:ext cx="12701" cy="982372"/>
          </a:xfrm>
          <a:custGeom>
            <a:avLst/>
            <a:gdLst/>
            <a:ahLst/>
            <a:cxnLst>
              <a:cxn ang="0">
                <a:pos x="wd2" y="hd2"/>
              </a:cxn>
              <a:cxn ang="5400000">
                <a:pos x="wd2" y="hd2"/>
              </a:cxn>
              <a:cxn ang="10800000">
                <a:pos x="wd2" y="hd2"/>
              </a:cxn>
              <a:cxn ang="16200000">
                <a:pos x="wd2" y="hd2"/>
              </a:cxn>
            </a:cxnLst>
            <a:rect l="0" t="0" r="r" b="b"/>
            <a:pathLst>
              <a:path w="12471" h="21600" extrusionOk="0">
                <a:moveTo>
                  <a:pt x="0" y="0"/>
                </a:moveTo>
                <a:cubicBezTo>
                  <a:pt x="21600" y="7200"/>
                  <a:pt x="10800" y="14400"/>
                  <a:pt x="0" y="21600"/>
                </a:cubicBezTo>
              </a:path>
            </a:pathLst>
          </a:custGeom>
          <a:ln w="12700">
            <a:solidFill>
              <a:srgbClr val="595959"/>
            </a:solidFill>
            <a:tailEnd type="triangle"/>
          </a:ln>
        </p:spPr>
        <p:txBody>
          <a:bodyPr lIns="50800" tIns="50800" rIns="50800" bIns="50800"/>
          <a:lstStyle/>
          <a:p>
            <a:endParaRPr/>
          </a:p>
        </p:txBody>
      </p:sp>
      <p:sp>
        <p:nvSpPr>
          <p:cNvPr id="617" name="Google Shape;184;p24"/>
          <p:cNvSpPr/>
          <p:nvPr/>
        </p:nvSpPr>
        <p:spPr>
          <a:xfrm>
            <a:off x="14348998" y="10742214"/>
            <a:ext cx="1" cy="982371"/>
          </a:xfrm>
          <a:prstGeom prst="line">
            <a:avLst/>
          </a:prstGeom>
          <a:ln w="12700">
            <a:solidFill>
              <a:srgbClr val="595959"/>
            </a:solidFill>
            <a:tailEnd type="triangle"/>
          </a:ln>
        </p:spPr>
        <p:txBody>
          <a:bodyPr lIns="45718" tIns="45718" rIns="45718" bIns="45718"/>
          <a:lstStyle/>
          <a:p>
            <a:endParaRPr/>
          </a:p>
        </p:txBody>
      </p:sp>
      <p:sp>
        <p:nvSpPr>
          <p:cNvPr id="618" name="Google Shape;185;p24"/>
          <p:cNvSpPr/>
          <p:nvPr/>
        </p:nvSpPr>
        <p:spPr>
          <a:xfrm>
            <a:off x="12767584" y="8523351"/>
            <a:ext cx="1005667" cy="1024596"/>
          </a:xfrm>
          <a:prstGeom prst="line">
            <a:avLst/>
          </a:prstGeom>
          <a:ln w="12700">
            <a:solidFill>
              <a:srgbClr val="595959"/>
            </a:solidFill>
            <a:tailEnd type="triangle"/>
          </a:ln>
        </p:spPr>
        <p:txBody>
          <a:bodyPr lIns="45718" tIns="45718" rIns="45718" bIns="45718"/>
          <a:lstStyle/>
          <a:p>
            <a:endParaRPr/>
          </a:p>
        </p:txBody>
      </p:sp>
      <p:grpSp>
        <p:nvGrpSpPr>
          <p:cNvPr id="621" name="Google Shape;186;p24"/>
          <p:cNvGrpSpPr/>
          <p:nvPr/>
        </p:nvGrpSpPr>
        <p:grpSpPr>
          <a:xfrm>
            <a:off x="8309999" y="7335732"/>
            <a:ext cx="2311802" cy="1202403"/>
            <a:chOff x="0" y="0"/>
            <a:chExt cx="2311801" cy="1202401"/>
          </a:xfrm>
        </p:grpSpPr>
        <p:sp>
          <p:nvSpPr>
            <p:cNvPr id="619" name="Rectangle"/>
            <p:cNvSpPr/>
            <p:nvPr/>
          </p:nvSpPr>
          <p:spPr>
            <a:xfrm>
              <a:off x="0" y="0"/>
              <a:ext cx="2311802" cy="1202403"/>
            </a:xfrm>
            <a:prstGeom prst="rect">
              <a:avLst/>
            </a:prstGeom>
            <a:solidFill>
              <a:srgbClr val="B6D7A8"/>
            </a:solidFill>
            <a:ln w="12700" cap="flat">
              <a:solidFill>
                <a:srgbClr val="595959"/>
              </a:solidFill>
              <a:prstDash val="solid"/>
              <a:round/>
            </a:ln>
            <a:effectLst/>
          </p:spPr>
          <p:txBody>
            <a:bodyPr wrap="square" lIns="50800" tIns="50800" rIns="50800" bIns="50800" numCol="1" anchor="ctr">
              <a:noAutofit/>
            </a:bodyPr>
            <a:lstStyle/>
            <a:p>
              <a:pPr algn="l" defTabSz="1828800">
                <a:defRPr sz="2800">
                  <a:latin typeface="Arial"/>
                  <a:ea typeface="Arial"/>
                  <a:cs typeface="Arial"/>
                  <a:sym typeface="Arial"/>
                </a:defRPr>
              </a:pPr>
              <a:endParaRPr/>
            </a:p>
          </p:txBody>
        </p:sp>
        <p:sp>
          <p:nvSpPr>
            <p:cNvPr id="620" name="root-servers"/>
            <p:cNvSpPr txBox="1"/>
            <p:nvPr/>
          </p:nvSpPr>
          <p:spPr>
            <a:xfrm>
              <a:off x="0" y="220966"/>
              <a:ext cx="2311802" cy="7604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49" tIns="182849" rIns="182849" bIns="182849" numCol="1" anchor="ctr">
              <a:spAutoFit/>
            </a:bodyPr>
            <a:lstStyle>
              <a:lvl1pPr algn="l" defTabSz="1828800">
                <a:defRPr sz="2800">
                  <a:latin typeface="Arial"/>
                  <a:ea typeface="Arial"/>
                  <a:cs typeface="Arial"/>
                  <a:sym typeface="Arial"/>
                </a:defRPr>
              </a:lvl1pPr>
            </a:lstStyle>
            <a:p>
              <a:r>
                <a:t>root-servers</a:t>
              </a:r>
            </a:p>
          </p:txBody>
        </p:sp>
      </p:grpSp>
      <p:grpSp>
        <p:nvGrpSpPr>
          <p:cNvPr id="624" name="Google Shape;187;p24"/>
          <p:cNvGrpSpPr/>
          <p:nvPr/>
        </p:nvGrpSpPr>
        <p:grpSpPr>
          <a:xfrm>
            <a:off x="8896499" y="9533334"/>
            <a:ext cx="1138804" cy="1202403"/>
            <a:chOff x="0" y="0"/>
            <a:chExt cx="1138802" cy="1202401"/>
          </a:xfrm>
        </p:grpSpPr>
        <p:sp>
          <p:nvSpPr>
            <p:cNvPr id="622" name="Rectangle"/>
            <p:cNvSpPr/>
            <p:nvPr/>
          </p:nvSpPr>
          <p:spPr>
            <a:xfrm>
              <a:off x="-1" y="0"/>
              <a:ext cx="1138803" cy="1202403"/>
            </a:xfrm>
            <a:prstGeom prst="rect">
              <a:avLst/>
            </a:prstGeom>
            <a:solidFill>
              <a:srgbClr val="A4C2F4"/>
            </a:solidFill>
            <a:ln w="12700" cap="flat">
              <a:solidFill>
                <a:srgbClr val="595959"/>
              </a:solidFill>
              <a:prstDash val="solid"/>
              <a:round/>
            </a:ln>
            <a:effectLst/>
          </p:spPr>
          <p:txBody>
            <a:bodyPr wrap="square" lIns="50800" tIns="50800" rIns="50800" bIns="50800" numCol="1" anchor="ctr">
              <a:noAutofit/>
            </a:bodyPr>
            <a:lstStyle/>
            <a:p>
              <a:pPr defTabSz="1828800">
                <a:defRPr sz="2800">
                  <a:latin typeface="Arial"/>
                  <a:ea typeface="Arial"/>
                  <a:cs typeface="Arial"/>
                  <a:sym typeface="Arial"/>
                </a:defRPr>
              </a:pPr>
              <a:endParaRPr/>
            </a:p>
          </p:txBody>
        </p:sp>
        <p:sp>
          <p:nvSpPr>
            <p:cNvPr id="623" name="www"/>
            <p:cNvSpPr txBox="1"/>
            <p:nvPr/>
          </p:nvSpPr>
          <p:spPr>
            <a:xfrm>
              <a:off x="-1" y="220966"/>
              <a:ext cx="1138803" cy="7604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49" tIns="182849" rIns="182849" bIns="182849" numCol="1" anchor="ctr">
              <a:spAutoFit/>
            </a:bodyPr>
            <a:lstStyle>
              <a:lvl1pPr defTabSz="1828800">
                <a:defRPr sz="2800">
                  <a:latin typeface="Arial"/>
                  <a:ea typeface="Arial"/>
                  <a:cs typeface="Arial"/>
                  <a:sym typeface="Arial"/>
                </a:defRPr>
              </a:lvl1pPr>
            </a:lstStyle>
            <a:p>
              <a:r>
                <a:t>www</a:t>
              </a:r>
            </a:p>
          </p:txBody>
        </p:sp>
      </p:grpSp>
      <p:sp>
        <p:nvSpPr>
          <p:cNvPr id="625" name="Google Shape;188;p24"/>
          <p:cNvSpPr/>
          <p:nvPr/>
        </p:nvSpPr>
        <p:spPr>
          <a:xfrm>
            <a:off x="9465863" y="6347015"/>
            <a:ext cx="24" cy="982370"/>
          </a:xfrm>
          <a:prstGeom prst="line">
            <a:avLst/>
          </a:prstGeom>
          <a:ln w="12700">
            <a:solidFill>
              <a:srgbClr val="595959"/>
            </a:solidFill>
            <a:tailEnd type="triangle"/>
          </a:ln>
        </p:spPr>
        <p:txBody>
          <a:bodyPr lIns="45718" tIns="45718" rIns="45718" bIns="45718"/>
          <a:lstStyle/>
          <a:p>
            <a:endParaRPr/>
          </a:p>
        </p:txBody>
      </p:sp>
      <p:sp>
        <p:nvSpPr>
          <p:cNvPr id="626" name="Google Shape;189;p24"/>
          <p:cNvSpPr/>
          <p:nvPr/>
        </p:nvSpPr>
        <p:spPr>
          <a:xfrm>
            <a:off x="9465898" y="8544614"/>
            <a:ext cx="3" cy="982372"/>
          </a:xfrm>
          <a:prstGeom prst="line">
            <a:avLst/>
          </a:prstGeom>
          <a:ln w="12700">
            <a:solidFill>
              <a:srgbClr val="595959"/>
            </a:solidFill>
            <a:tailEnd type="triangle"/>
          </a:ln>
        </p:spPr>
        <p:txBody>
          <a:bodyPr lIns="45718" tIns="45718" rIns="45718" bIns="45718"/>
          <a:lstStyle/>
          <a:p>
            <a:endParaRPr/>
          </a:p>
        </p:txBody>
      </p:sp>
      <p:sp>
        <p:nvSpPr>
          <p:cNvPr id="627" name="Google Shape;190;p24"/>
          <p:cNvSpPr/>
          <p:nvPr/>
        </p:nvSpPr>
        <p:spPr>
          <a:xfrm>
            <a:off x="5490650" y="2713932"/>
            <a:ext cx="330602" cy="362640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27"/>
                  <a:pt x="10800" y="21436"/>
                </a:cubicBezTo>
                <a:lnTo>
                  <a:pt x="10800" y="10964"/>
                </a:lnTo>
                <a:cubicBezTo>
                  <a:pt x="10800" y="10873"/>
                  <a:pt x="5965" y="10800"/>
                  <a:pt x="0" y="10800"/>
                </a:cubicBezTo>
                <a:cubicBezTo>
                  <a:pt x="5965" y="10800"/>
                  <a:pt x="10800" y="10727"/>
                  <a:pt x="10800" y="10636"/>
                </a:cubicBezTo>
                <a:lnTo>
                  <a:pt x="10800" y="164"/>
                </a:lnTo>
                <a:cubicBezTo>
                  <a:pt x="10800" y="73"/>
                  <a:pt x="15635" y="0"/>
                  <a:pt x="21600" y="0"/>
                </a:cubicBezTo>
              </a:path>
            </a:pathLst>
          </a:custGeom>
          <a:ln w="50800">
            <a:solidFill>
              <a:srgbClr val="EA9999"/>
            </a:solidFill>
          </a:ln>
        </p:spPr>
        <p:txBody>
          <a:bodyPr lIns="50800" tIns="50800" rIns="50800" bIns="50800" anchor="ctr"/>
          <a:lstStyle/>
          <a:p>
            <a:pPr algn="l" defTabSz="1828800">
              <a:defRPr sz="2800">
                <a:latin typeface="Arial"/>
                <a:ea typeface="Arial"/>
                <a:cs typeface="Arial"/>
                <a:sym typeface="Arial"/>
              </a:defRPr>
            </a:pPr>
            <a:endParaRPr/>
          </a:p>
        </p:txBody>
      </p:sp>
      <p:sp>
        <p:nvSpPr>
          <p:cNvPr id="628" name="Google Shape;191;p24"/>
          <p:cNvSpPr txBox="1"/>
          <p:nvPr/>
        </p:nvSpPr>
        <p:spPr>
          <a:xfrm>
            <a:off x="3405099" y="3943700"/>
            <a:ext cx="1569002" cy="11668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49" tIns="182849" rIns="182849" bIns="182849" anchor="ctr">
            <a:spAutoFit/>
          </a:bodyPr>
          <a:lstStyle/>
          <a:p>
            <a:pPr defTabSz="1828800">
              <a:defRPr sz="2800">
                <a:latin typeface="Arial"/>
                <a:ea typeface="Arial"/>
                <a:cs typeface="Arial"/>
                <a:sym typeface="Arial"/>
              </a:defRPr>
            </a:pPr>
            <a:r>
              <a:t>Global</a:t>
            </a:r>
          </a:p>
          <a:p>
            <a:pPr defTabSz="1828800">
              <a:defRPr sz="2800">
                <a:latin typeface="Arial"/>
                <a:ea typeface="Arial"/>
                <a:cs typeface="Arial"/>
                <a:sym typeface="Arial"/>
              </a:defRPr>
            </a:pPr>
            <a:r>
              <a:t>Layer</a:t>
            </a:r>
          </a:p>
        </p:txBody>
      </p:sp>
      <p:sp>
        <p:nvSpPr>
          <p:cNvPr id="629" name="Google Shape;192;p24"/>
          <p:cNvSpPr/>
          <p:nvPr/>
        </p:nvSpPr>
        <p:spPr>
          <a:xfrm>
            <a:off x="5490650" y="6340533"/>
            <a:ext cx="330602" cy="31926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17"/>
                  <a:pt x="10800" y="21414"/>
                </a:cubicBezTo>
                <a:lnTo>
                  <a:pt x="10800" y="10986"/>
                </a:lnTo>
                <a:cubicBezTo>
                  <a:pt x="10800" y="10883"/>
                  <a:pt x="5965" y="10800"/>
                  <a:pt x="0" y="10800"/>
                </a:cubicBezTo>
                <a:cubicBezTo>
                  <a:pt x="5965" y="10800"/>
                  <a:pt x="10800" y="10717"/>
                  <a:pt x="10800" y="10614"/>
                </a:cubicBezTo>
                <a:lnTo>
                  <a:pt x="10800" y="186"/>
                </a:lnTo>
                <a:cubicBezTo>
                  <a:pt x="10800" y="83"/>
                  <a:pt x="15635" y="0"/>
                  <a:pt x="21600" y="0"/>
                </a:cubicBezTo>
              </a:path>
            </a:pathLst>
          </a:custGeom>
          <a:ln w="50800">
            <a:solidFill>
              <a:srgbClr val="B6D7A8"/>
            </a:solidFill>
          </a:ln>
        </p:spPr>
        <p:txBody>
          <a:bodyPr lIns="50800" tIns="50800" rIns="50800" bIns="50800" anchor="ctr"/>
          <a:lstStyle/>
          <a:p>
            <a:pPr algn="l" defTabSz="1828800">
              <a:defRPr sz="2800">
                <a:latin typeface="Arial"/>
                <a:ea typeface="Arial"/>
                <a:cs typeface="Arial"/>
                <a:sym typeface="Arial"/>
              </a:defRPr>
            </a:pPr>
            <a:endParaRPr/>
          </a:p>
        </p:txBody>
      </p:sp>
      <p:sp>
        <p:nvSpPr>
          <p:cNvPr id="630" name="Google Shape;193;p24"/>
          <p:cNvSpPr txBox="1"/>
          <p:nvPr/>
        </p:nvSpPr>
        <p:spPr>
          <a:xfrm>
            <a:off x="2880099" y="7595699"/>
            <a:ext cx="2667001" cy="11160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49" tIns="182849" rIns="182849" bIns="182849" anchor="ctr">
            <a:spAutoFit/>
          </a:bodyPr>
          <a:lstStyle/>
          <a:p>
            <a:pPr defTabSz="1828800">
              <a:defRPr>
                <a:latin typeface="Arial"/>
                <a:ea typeface="Arial"/>
                <a:cs typeface="Arial"/>
                <a:sym typeface="Arial"/>
              </a:defRPr>
            </a:pPr>
            <a:r>
              <a:t>Administrational</a:t>
            </a:r>
          </a:p>
          <a:p>
            <a:pPr defTabSz="1828800">
              <a:defRPr sz="2800">
                <a:latin typeface="Arial"/>
                <a:ea typeface="Arial"/>
                <a:cs typeface="Arial"/>
                <a:sym typeface="Arial"/>
              </a:defRPr>
            </a:pPr>
            <a:r>
              <a:t>Layer</a:t>
            </a:r>
          </a:p>
        </p:txBody>
      </p:sp>
      <p:sp>
        <p:nvSpPr>
          <p:cNvPr id="631" name="Google Shape;194;p24"/>
          <p:cNvSpPr/>
          <p:nvPr/>
        </p:nvSpPr>
        <p:spPr>
          <a:xfrm>
            <a:off x="5490650" y="9533534"/>
            <a:ext cx="330602" cy="34002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22"/>
                  <a:pt x="10800" y="21425"/>
                </a:cubicBezTo>
                <a:lnTo>
                  <a:pt x="10800" y="10975"/>
                </a:lnTo>
                <a:cubicBezTo>
                  <a:pt x="10800" y="10878"/>
                  <a:pt x="5965" y="10800"/>
                  <a:pt x="0" y="10800"/>
                </a:cubicBezTo>
                <a:cubicBezTo>
                  <a:pt x="5965" y="10800"/>
                  <a:pt x="10800" y="10722"/>
                  <a:pt x="10800" y="10625"/>
                </a:cubicBezTo>
                <a:lnTo>
                  <a:pt x="10800" y="175"/>
                </a:lnTo>
                <a:cubicBezTo>
                  <a:pt x="10800" y="78"/>
                  <a:pt x="15635" y="0"/>
                  <a:pt x="21600" y="0"/>
                </a:cubicBezTo>
              </a:path>
            </a:pathLst>
          </a:custGeom>
          <a:ln w="50800">
            <a:solidFill>
              <a:srgbClr val="9FC5E8"/>
            </a:solidFill>
          </a:ln>
        </p:spPr>
        <p:txBody>
          <a:bodyPr lIns="50800" tIns="50800" rIns="50800" bIns="50800" anchor="ctr"/>
          <a:lstStyle/>
          <a:p>
            <a:pPr algn="l" defTabSz="1828800">
              <a:defRPr sz="2800">
                <a:latin typeface="Arial"/>
                <a:ea typeface="Arial"/>
                <a:cs typeface="Arial"/>
                <a:sym typeface="Arial"/>
              </a:defRPr>
            </a:pPr>
            <a:endParaRPr/>
          </a:p>
        </p:txBody>
      </p:sp>
      <p:sp>
        <p:nvSpPr>
          <p:cNvPr id="632" name="Google Shape;195;p24"/>
          <p:cNvSpPr txBox="1"/>
          <p:nvPr/>
        </p:nvSpPr>
        <p:spPr>
          <a:xfrm>
            <a:off x="2856100" y="10649900"/>
            <a:ext cx="2667002" cy="11668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49" tIns="182849" rIns="182849" bIns="182849" anchor="ctr">
            <a:spAutoFit/>
          </a:bodyPr>
          <a:lstStyle/>
          <a:p>
            <a:pPr defTabSz="1828800">
              <a:defRPr sz="2800">
                <a:latin typeface="Arial"/>
                <a:ea typeface="Arial"/>
                <a:cs typeface="Arial"/>
                <a:sym typeface="Arial"/>
              </a:defRPr>
            </a:pPr>
            <a:r>
              <a:t>Managerial</a:t>
            </a:r>
          </a:p>
          <a:p>
            <a:pPr defTabSz="1828800">
              <a:defRPr sz="2800">
                <a:latin typeface="Arial"/>
                <a:ea typeface="Arial"/>
                <a:cs typeface="Arial"/>
                <a:sym typeface="Arial"/>
              </a:defRPr>
            </a:pPr>
            <a:r>
              <a:t>Layer</a:t>
            </a:r>
          </a:p>
        </p:txBody>
      </p:sp>
      <p:sp>
        <p:nvSpPr>
          <p:cNvPr id="633" name="Google Shape;196;p24"/>
          <p:cNvSpPr txBox="1">
            <a:spLocks noGrp="1"/>
          </p:cNvSpPr>
          <p:nvPr>
            <p:ph type="sldNum" sz="quarter" idx="4294967295"/>
          </p:nvPr>
        </p:nvSpPr>
        <p:spPr>
          <a:xfrm>
            <a:off x="12001499" y="13080998"/>
            <a:ext cx="368504" cy="374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634" name="Google Shape;197;p24"/>
          <p:cNvSpPr txBox="1"/>
          <p:nvPr/>
        </p:nvSpPr>
        <p:spPr>
          <a:xfrm>
            <a:off x="12642900" y="3161516"/>
            <a:ext cx="3036002" cy="760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49" tIns="182849" rIns="182849" bIns="182849" anchor="ctr">
            <a:spAutoFit/>
          </a:bodyPr>
          <a:lstStyle>
            <a:lvl1pPr algn="l" defTabSz="1828800">
              <a:defRPr sz="2800">
                <a:latin typeface="Arial"/>
                <a:ea typeface="Arial"/>
                <a:cs typeface="Arial"/>
                <a:sym typeface="Arial"/>
              </a:defRPr>
            </a:lvl1pPr>
          </a:lstStyle>
          <a:p>
            <a:r>
              <a:t>Root Servers</a:t>
            </a:r>
          </a:p>
        </p:txBody>
      </p:sp>
      <p:grpSp>
        <p:nvGrpSpPr>
          <p:cNvPr id="637" name="Google Shape;173;p24"/>
          <p:cNvGrpSpPr/>
          <p:nvPr/>
        </p:nvGrpSpPr>
        <p:grpSpPr>
          <a:xfrm>
            <a:off x="13473630" y="9562267"/>
            <a:ext cx="1707901" cy="1202403"/>
            <a:chOff x="0" y="0"/>
            <a:chExt cx="1707900" cy="1202401"/>
          </a:xfrm>
        </p:grpSpPr>
        <p:sp>
          <p:nvSpPr>
            <p:cNvPr id="635" name="Rectangle"/>
            <p:cNvSpPr/>
            <p:nvPr/>
          </p:nvSpPr>
          <p:spPr>
            <a:xfrm>
              <a:off x="0" y="0"/>
              <a:ext cx="1707901" cy="1202402"/>
            </a:xfrm>
            <a:prstGeom prst="rect">
              <a:avLst/>
            </a:prstGeom>
            <a:solidFill>
              <a:srgbClr val="A4C2F4"/>
            </a:solidFill>
            <a:ln w="12700" cap="flat">
              <a:solidFill>
                <a:srgbClr val="595959"/>
              </a:solidFill>
              <a:prstDash val="solid"/>
              <a:round/>
            </a:ln>
            <a:effectLst/>
          </p:spPr>
          <p:txBody>
            <a:bodyPr wrap="square" lIns="50800" tIns="50800" rIns="50800" bIns="50800" numCol="1" anchor="ctr">
              <a:noAutofit/>
            </a:bodyPr>
            <a:lstStyle/>
            <a:p>
              <a:pPr defTabSz="1828800">
                <a:defRPr sz="2800">
                  <a:latin typeface="Arial"/>
                  <a:ea typeface="Arial"/>
                  <a:cs typeface="Arial"/>
                  <a:sym typeface="Arial"/>
                </a:defRPr>
              </a:pPr>
              <a:endParaRPr/>
            </a:p>
          </p:txBody>
        </p:sp>
        <p:sp>
          <p:nvSpPr>
            <p:cNvPr id="636" name="cs"/>
            <p:cNvSpPr txBox="1"/>
            <p:nvPr/>
          </p:nvSpPr>
          <p:spPr>
            <a:xfrm>
              <a:off x="0" y="220968"/>
              <a:ext cx="1707901" cy="7604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49" tIns="182849" rIns="182849" bIns="182849" numCol="1" anchor="ctr">
              <a:spAutoFit/>
            </a:bodyPr>
            <a:lstStyle>
              <a:lvl1pPr defTabSz="1828800">
                <a:defRPr sz="2800">
                  <a:latin typeface="Arial"/>
                  <a:ea typeface="Arial"/>
                  <a:cs typeface="Arial"/>
                  <a:sym typeface="Arial"/>
                </a:defRPr>
              </a:lvl1pPr>
            </a:lstStyle>
            <a:p>
              <a:r>
                <a:t>khoury</a:t>
              </a:r>
            </a:p>
          </p:txBody>
        </p:sp>
      </p:gr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DNS: Example"/>
          <p:cNvSpPr txBox="1">
            <a:spLocks noGrp="1"/>
          </p:cNvSpPr>
          <p:nvPr>
            <p:ph type="title"/>
          </p:nvPr>
        </p:nvSpPr>
        <p:spPr>
          <a:prstGeom prst="rect">
            <a:avLst/>
          </a:prstGeom>
        </p:spPr>
        <p:txBody>
          <a:bodyPr/>
          <a:lstStyle>
            <a:lvl1pPr>
              <a:defRPr spc="-200"/>
            </a:lvl1pPr>
          </a:lstStyle>
          <a:p>
            <a:r>
              <a:t>DNS: Example</a:t>
            </a:r>
          </a:p>
        </p:txBody>
      </p:sp>
      <p:sp>
        <p:nvSpPr>
          <p:cNvPr id="642" name="Text Placeholder 3"/>
          <p:cNvSpPr txBox="1">
            <a:spLocks noGrp="1"/>
          </p:cNvSpPr>
          <p:nvPr>
            <p:ph type="body" sz="quarter" idx="1"/>
          </p:nvPr>
        </p:nvSpPr>
        <p:spPr>
          <a:xfrm>
            <a:off x="1206500" y="2372961"/>
            <a:ext cx="21971000" cy="934780"/>
          </a:xfrm>
          <a:prstGeom prst="rect">
            <a:avLst/>
          </a:prstGeom>
        </p:spPr>
        <p:txBody>
          <a:bodyPr/>
          <a:lstStyle/>
          <a:p>
            <a:r>
              <a:t>What might a request look like in practice?</a:t>
            </a:r>
          </a:p>
        </p:txBody>
      </p:sp>
      <p:sp>
        <p:nvSpPr>
          <p:cNvPr id="643" name="Text Placeholder 2"/>
          <p:cNvSpPr txBox="1">
            <a:spLocks noGrp="1"/>
          </p:cNvSpPr>
          <p:nvPr>
            <p:ph type="body" idx="21"/>
          </p:nvPr>
        </p:nvSpPr>
        <p:spPr>
          <a:prstGeom prst="rect">
            <a:avLst/>
          </a:prstGeom>
        </p:spPr>
        <p:txBody>
          <a:bodyPr/>
          <a:lstStyle/>
          <a:p>
            <a:endParaRPr/>
          </a:p>
        </p:txBody>
      </p:sp>
      <p:grpSp>
        <p:nvGrpSpPr>
          <p:cNvPr id="695" name="Group 1"/>
          <p:cNvGrpSpPr/>
          <p:nvPr/>
        </p:nvGrpSpPr>
        <p:grpSpPr>
          <a:xfrm>
            <a:off x="3067877" y="3054924"/>
            <a:ext cx="19636134" cy="10661077"/>
            <a:chOff x="0" y="0"/>
            <a:chExt cx="19636133" cy="10661075"/>
          </a:xfrm>
        </p:grpSpPr>
        <p:pic>
          <p:nvPicPr>
            <p:cNvPr id="644" name="Image" descr="Image"/>
            <p:cNvPicPr>
              <a:picLocks noChangeAspect="1"/>
            </p:cNvPicPr>
            <p:nvPr/>
          </p:nvPicPr>
          <p:blipFill>
            <a:blip r:embed="rId3"/>
            <a:stretch>
              <a:fillRect/>
            </a:stretch>
          </p:blipFill>
          <p:spPr>
            <a:xfrm>
              <a:off x="0" y="2801051"/>
              <a:ext cx="1814728" cy="1814729"/>
            </a:xfrm>
            <a:prstGeom prst="rect">
              <a:avLst/>
            </a:prstGeom>
            <a:ln w="12700" cap="flat">
              <a:noFill/>
              <a:miter lim="400000"/>
            </a:ln>
            <a:effectLst/>
          </p:spPr>
        </p:pic>
        <p:grpSp>
          <p:nvGrpSpPr>
            <p:cNvPr id="647" name="Group"/>
            <p:cNvGrpSpPr/>
            <p:nvPr/>
          </p:nvGrpSpPr>
          <p:grpSpPr>
            <a:xfrm>
              <a:off x="6900253" y="909059"/>
              <a:ext cx="5201285" cy="2424687"/>
              <a:chOff x="0" y="0"/>
              <a:chExt cx="5201284" cy="2424685"/>
            </a:xfrm>
          </p:grpSpPr>
          <p:pic>
            <p:nvPicPr>
              <p:cNvPr id="645" name="Image" descr="Image"/>
              <p:cNvPicPr>
                <a:picLocks noChangeAspect="1"/>
              </p:cNvPicPr>
              <p:nvPr/>
            </p:nvPicPr>
            <p:blipFill>
              <a:blip r:embed="rId4"/>
              <a:stretch>
                <a:fillRect/>
              </a:stretch>
            </p:blipFill>
            <p:spPr>
              <a:xfrm>
                <a:off x="753298" y="0"/>
                <a:ext cx="2424688" cy="2424686"/>
              </a:xfrm>
              <a:prstGeom prst="rect">
                <a:avLst/>
              </a:prstGeom>
              <a:ln w="12700" cap="flat">
                <a:noFill/>
                <a:miter lim="400000"/>
              </a:ln>
              <a:effectLst/>
            </p:spPr>
          </p:pic>
          <p:sp>
            <p:nvSpPr>
              <p:cNvPr id="646" name="Local DNS Server"/>
              <p:cNvSpPr txBox="1"/>
              <p:nvPr/>
            </p:nvSpPr>
            <p:spPr>
              <a:xfrm>
                <a:off x="0" y="415069"/>
                <a:ext cx="5201285"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b">
                <a:spAutoFit/>
              </a:bodyPr>
              <a:lstStyle>
                <a:lvl1pPr>
                  <a:defRPr sz="5000">
                    <a:latin typeface="Helvetica Light"/>
                    <a:ea typeface="Helvetica Light"/>
                    <a:cs typeface="Helvetica Light"/>
                    <a:sym typeface="Helvetica Light"/>
                  </a:defRPr>
                </a:lvl1pPr>
              </a:lstStyle>
              <a:p>
                <a:r>
                  <a:t>Local DNS Server</a:t>
                </a:r>
              </a:p>
            </p:txBody>
          </p:sp>
        </p:grpSp>
        <p:grpSp>
          <p:nvGrpSpPr>
            <p:cNvPr id="650" name="Group"/>
            <p:cNvGrpSpPr/>
            <p:nvPr/>
          </p:nvGrpSpPr>
          <p:grpSpPr>
            <a:xfrm>
              <a:off x="14786987" y="0"/>
              <a:ext cx="2424688" cy="2746971"/>
              <a:chOff x="0" y="0"/>
              <a:chExt cx="2424686" cy="2746970"/>
            </a:xfrm>
          </p:grpSpPr>
          <p:pic>
            <p:nvPicPr>
              <p:cNvPr id="648" name="Image" descr="Image"/>
              <p:cNvPicPr>
                <a:picLocks noChangeAspect="1"/>
              </p:cNvPicPr>
              <p:nvPr/>
            </p:nvPicPr>
            <p:blipFill>
              <a:blip r:embed="rId4"/>
              <a:stretch>
                <a:fillRect/>
              </a:stretch>
            </p:blipFill>
            <p:spPr>
              <a:xfrm>
                <a:off x="-1" y="322285"/>
                <a:ext cx="2424688" cy="2424686"/>
              </a:xfrm>
              <a:prstGeom prst="rect">
                <a:avLst/>
              </a:prstGeom>
              <a:ln w="12700" cap="flat">
                <a:noFill/>
                <a:miter lim="400000"/>
              </a:ln>
              <a:effectLst/>
            </p:spPr>
          </p:pic>
          <p:sp>
            <p:nvSpPr>
              <p:cNvPr id="649" name="Root"/>
              <p:cNvSpPr txBox="1"/>
              <p:nvPr/>
            </p:nvSpPr>
            <p:spPr>
              <a:xfrm>
                <a:off x="481456" y="0"/>
                <a:ext cx="1461770" cy="9048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a:defRPr sz="5000">
                    <a:latin typeface="Helvetica Light"/>
                    <a:ea typeface="Helvetica Light"/>
                    <a:cs typeface="Helvetica Light"/>
                    <a:sym typeface="Helvetica Light"/>
                  </a:defRPr>
                </a:lvl1pPr>
              </a:lstStyle>
              <a:p>
                <a:r>
                  <a:t>Root</a:t>
                </a:r>
              </a:p>
            </p:txBody>
          </p:sp>
        </p:grpSp>
        <p:grpSp>
          <p:nvGrpSpPr>
            <p:cNvPr id="653" name="Group"/>
            <p:cNvGrpSpPr/>
            <p:nvPr/>
          </p:nvGrpSpPr>
          <p:grpSpPr>
            <a:xfrm>
              <a:off x="14786987" y="2531435"/>
              <a:ext cx="2424688" cy="2778122"/>
              <a:chOff x="0" y="0"/>
              <a:chExt cx="2424686" cy="2778120"/>
            </a:xfrm>
          </p:grpSpPr>
          <p:pic>
            <p:nvPicPr>
              <p:cNvPr id="651" name="Image" descr="Image"/>
              <p:cNvPicPr>
                <a:picLocks noChangeAspect="1"/>
              </p:cNvPicPr>
              <p:nvPr/>
            </p:nvPicPr>
            <p:blipFill>
              <a:blip r:embed="rId4"/>
              <a:stretch>
                <a:fillRect/>
              </a:stretch>
            </p:blipFill>
            <p:spPr>
              <a:xfrm>
                <a:off x="-1" y="353434"/>
                <a:ext cx="2424688" cy="2424687"/>
              </a:xfrm>
              <a:prstGeom prst="rect">
                <a:avLst/>
              </a:prstGeom>
              <a:ln w="12700" cap="flat">
                <a:noFill/>
                <a:miter lim="400000"/>
              </a:ln>
              <a:effectLst/>
            </p:spPr>
          </p:pic>
          <p:sp>
            <p:nvSpPr>
              <p:cNvPr id="652" name=".edu"/>
              <p:cNvSpPr txBox="1"/>
              <p:nvPr/>
            </p:nvSpPr>
            <p:spPr>
              <a:xfrm>
                <a:off x="499236" y="0"/>
                <a:ext cx="1426210" cy="9048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a:defRPr sz="5000">
                    <a:latin typeface="Helvetica Light"/>
                    <a:ea typeface="Helvetica Light"/>
                    <a:cs typeface="Helvetica Light"/>
                    <a:sym typeface="Helvetica Light"/>
                  </a:defRPr>
                </a:lvl1pPr>
              </a:lstStyle>
              <a:p>
                <a:r>
                  <a:t>.edu</a:t>
                </a:r>
              </a:p>
            </p:txBody>
          </p:sp>
        </p:grpSp>
        <p:grpSp>
          <p:nvGrpSpPr>
            <p:cNvPr id="656" name="Group"/>
            <p:cNvGrpSpPr/>
            <p:nvPr/>
          </p:nvGrpSpPr>
          <p:grpSpPr>
            <a:xfrm>
              <a:off x="14786987" y="5560630"/>
              <a:ext cx="3090038" cy="2424687"/>
              <a:chOff x="0" y="0"/>
              <a:chExt cx="3090036" cy="2424685"/>
            </a:xfrm>
          </p:grpSpPr>
          <p:pic>
            <p:nvPicPr>
              <p:cNvPr id="654" name="Image" descr="Image"/>
              <p:cNvPicPr>
                <a:picLocks noChangeAspect="1"/>
              </p:cNvPicPr>
              <p:nvPr/>
            </p:nvPicPr>
            <p:blipFill>
              <a:blip r:embed="rId4"/>
              <a:stretch>
                <a:fillRect/>
              </a:stretch>
            </p:blipFill>
            <p:spPr>
              <a:xfrm>
                <a:off x="0" y="0"/>
                <a:ext cx="2424687" cy="2424686"/>
              </a:xfrm>
              <a:prstGeom prst="rect">
                <a:avLst/>
              </a:prstGeom>
              <a:ln w="12700" cap="flat">
                <a:noFill/>
                <a:miter lim="400000"/>
              </a:ln>
              <a:effectLst/>
            </p:spPr>
          </p:pic>
          <p:sp>
            <p:nvSpPr>
              <p:cNvPr id="655" name="gmu.edu"/>
              <p:cNvSpPr txBox="1"/>
              <p:nvPr/>
            </p:nvSpPr>
            <p:spPr>
              <a:xfrm>
                <a:off x="604647" y="136465"/>
                <a:ext cx="2485390"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a:defRPr sz="5000">
                    <a:latin typeface="Helvetica Light"/>
                    <a:ea typeface="Helvetica Light"/>
                    <a:cs typeface="Helvetica Light"/>
                    <a:sym typeface="Helvetica Light"/>
                  </a:defRPr>
                </a:lvl1pPr>
              </a:lstStyle>
              <a:p>
                <a:r>
                  <a:t>neu.edu</a:t>
                </a:r>
              </a:p>
            </p:txBody>
          </p:sp>
        </p:grpSp>
        <p:grpSp>
          <p:nvGrpSpPr>
            <p:cNvPr id="659" name="Group"/>
            <p:cNvGrpSpPr/>
            <p:nvPr/>
          </p:nvGrpSpPr>
          <p:grpSpPr>
            <a:xfrm>
              <a:off x="14786987" y="8236390"/>
              <a:ext cx="4849147" cy="2424687"/>
              <a:chOff x="0" y="0"/>
              <a:chExt cx="4849145" cy="2424685"/>
            </a:xfrm>
          </p:grpSpPr>
          <p:pic>
            <p:nvPicPr>
              <p:cNvPr id="657" name="Image" descr="Image"/>
              <p:cNvPicPr>
                <a:picLocks noChangeAspect="1"/>
              </p:cNvPicPr>
              <p:nvPr/>
            </p:nvPicPr>
            <p:blipFill>
              <a:blip r:embed="rId4"/>
              <a:stretch>
                <a:fillRect/>
              </a:stretch>
            </p:blipFill>
            <p:spPr>
              <a:xfrm>
                <a:off x="0" y="0"/>
                <a:ext cx="2424687" cy="2424686"/>
              </a:xfrm>
              <a:prstGeom prst="rect">
                <a:avLst/>
              </a:prstGeom>
              <a:ln w="12700" cap="flat">
                <a:noFill/>
                <a:miter lim="400000"/>
              </a:ln>
              <a:effectLst/>
            </p:spPr>
          </p:pic>
          <p:sp>
            <p:nvSpPr>
              <p:cNvPr id="658" name="cs.gmu.edu"/>
              <p:cNvSpPr txBox="1"/>
              <p:nvPr/>
            </p:nvSpPr>
            <p:spPr>
              <a:xfrm flipH="1">
                <a:off x="328581" y="234581"/>
                <a:ext cx="4520565"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a:defRPr sz="5000">
                    <a:latin typeface="Helvetica Light"/>
                    <a:ea typeface="Helvetica Light"/>
                    <a:cs typeface="Helvetica Light"/>
                    <a:sym typeface="Helvetica Light"/>
                  </a:defRPr>
                </a:lvl1pPr>
              </a:lstStyle>
              <a:p>
                <a:r>
                  <a:t>khoury.neu.edu</a:t>
                </a:r>
              </a:p>
            </p:txBody>
          </p:sp>
        </p:grpSp>
        <p:grpSp>
          <p:nvGrpSpPr>
            <p:cNvPr id="662" name="Group"/>
            <p:cNvGrpSpPr/>
            <p:nvPr/>
          </p:nvGrpSpPr>
          <p:grpSpPr>
            <a:xfrm>
              <a:off x="1806904" y="2121403"/>
              <a:ext cx="6638290" cy="1397795"/>
              <a:chOff x="0" y="0"/>
              <a:chExt cx="6638289" cy="1397794"/>
            </a:xfrm>
          </p:grpSpPr>
          <p:sp>
            <p:nvSpPr>
              <p:cNvPr id="660" name="home.cs.gmu.edu"/>
              <p:cNvSpPr txBox="1"/>
              <p:nvPr/>
            </p:nvSpPr>
            <p:spPr>
              <a:xfrm>
                <a:off x="-1" y="224436"/>
                <a:ext cx="6638290"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a:defRPr sz="5000">
                    <a:latin typeface="Helvetica Light"/>
                    <a:ea typeface="Helvetica Light"/>
                    <a:cs typeface="Helvetica Light"/>
                    <a:sym typeface="Helvetica Light"/>
                  </a:defRPr>
                </a:lvl1pPr>
              </a:lstStyle>
              <a:p>
                <a:r>
                  <a:t>course.khoury.neu.edu</a:t>
                </a:r>
              </a:p>
            </p:txBody>
          </p:sp>
          <p:sp>
            <p:nvSpPr>
              <p:cNvPr id="661" name="Line"/>
              <p:cNvSpPr/>
              <p:nvPr/>
            </p:nvSpPr>
            <p:spPr>
              <a:xfrm flipV="1">
                <a:off x="206862" y="0"/>
                <a:ext cx="5265020" cy="1397795"/>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grpSp>
        <p:grpSp>
          <p:nvGrpSpPr>
            <p:cNvPr id="665" name="Group"/>
            <p:cNvGrpSpPr/>
            <p:nvPr/>
          </p:nvGrpSpPr>
          <p:grpSpPr>
            <a:xfrm>
              <a:off x="9901135" y="1119571"/>
              <a:ext cx="6233139" cy="865888"/>
              <a:chOff x="0" y="0"/>
              <a:chExt cx="6233138" cy="865886"/>
            </a:xfrm>
          </p:grpSpPr>
          <p:sp>
            <p:nvSpPr>
              <p:cNvPr id="663" name="Line"/>
              <p:cNvSpPr/>
              <p:nvPr/>
            </p:nvSpPr>
            <p:spPr>
              <a:xfrm flipV="1">
                <a:off x="0" y="-1"/>
                <a:ext cx="5029218" cy="554784"/>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664" name="home.cs.gmu.edu"/>
              <p:cNvSpPr txBox="1"/>
              <p:nvPr/>
            </p:nvSpPr>
            <p:spPr>
              <a:xfrm>
                <a:off x="1410009" y="176912"/>
                <a:ext cx="4823130" cy="6889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a:defRPr sz="3600">
                    <a:latin typeface="Helvetica Light"/>
                    <a:ea typeface="Helvetica Light"/>
                    <a:cs typeface="Helvetica Light"/>
                    <a:sym typeface="Helvetica Light"/>
                  </a:defRPr>
                </a:lvl1pPr>
              </a:lstStyle>
              <a:p>
                <a:r>
                  <a:t>course.khoury.neu.edu</a:t>
                </a:r>
              </a:p>
            </p:txBody>
          </p:sp>
        </p:grpSp>
        <p:grpSp>
          <p:nvGrpSpPr>
            <p:cNvPr id="668" name="Group"/>
            <p:cNvGrpSpPr/>
            <p:nvPr/>
          </p:nvGrpSpPr>
          <p:grpSpPr>
            <a:xfrm>
              <a:off x="10100451" y="1868179"/>
              <a:ext cx="4626178" cy="943260"/>
              <a:chOff x="0" y="0"/>
              <a:chExt cx="4626176" cy="943259"/>
            </a:xfrm>
          </p:grpSpPr>
          <p:sp>
            <p:nvSpPr>
              <p:cNvPr id="666" name="Line"/>
              <p:cNvSpPr/>
              <p:nvPr/>
            </p:nvSpPr>
            <p:spPr>
              <a:xfrm flipH="1">
                <a:off x="-1" y="0"/>
                <a:ext cx="4626179" cy="640314"/>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667" name="ns.edu"/>
              <p:cNvSpPr txBox="1"/>
              <p:nvPr/>
            </p:nvSpPr>
            <p:spPr>
              <a:xfrm>
                <a:off x="2516233" y="254285"/>
                <a:ext cx="1553236" cy="6889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a:defRPr sz="3600">
                    <a:latin typeface="Helvetica Light"/>
                    <a:ea typeface="Helvetica Light"/>
                    <a:cs typeface="Helvetica Light"/>
                    <a:sym typeface="Helvetica Light"/>
                  </a:defRPr>
                </a:lvl1pPr>
              </a:lstStyle>
              <a:p>
                <a:r>
                  <a:t>ns.edu</a:t>
                </a:r>
              </a:p>
            </p:txBody>
          </p:sp>
        </p:grpSp>
        <p:grpSp>
          <p:nvGrpSpPr>
            <p:cNvPr id="671" name="Group"/>
            <p:cNvGrpSpPr/>
            <p:nvPr/>
          </p:nvGrpSpPr>
          <p:grpSpPr>
            <a:xfrm>
              <a:off x="10107779" y="3026235"/>
              <a:ext cx="5705543" cy="1135760"/>
              <a:chOff x="0" y="0"/>
              <a:chExt cx="5705542" cy="1135759"/>
            </a:xfrm>
          </p:grpSpPr>
          <p:sp>
            <p:nvSpPr>
              <p:cNvPr id="669" name="Line"/>
              <p:cNvSpPr/>
              <p:nvPr/>
            </p:nvSpPr>
            <p:spPr>
              <a:xfrm>
                <a:off x="-1" y="0"/>
                <a:ext cx="4782215" cy="747805"/>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670" name="home.cs.gmu.edu"/>
              <p:cNvSpPr txBox="1"/>
              <p:nvPr/>
            </p:nvSpPr>
            <p:spPr>
              <a:xfrm>
                <a:off x="882413" y="446785"/>
                <a:ext cx="4823130" cy="6889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a:defRPr sz="3600">
                    <a:latin typeface="Helvetica Light"/>
                    <a:ea typeface="Helvetica Light"/>
                    <a:cs typeface="Helvetica Light"/>
                    <a:sym typeface="Helvetica Light"/>
                  </a:defRPr>
                </a:lvl1pPr>
              </a:lstStyle>
              <a:p>
                <a:r>
                  <a:t>course.khoury.neu.edu</a:t>
                </a:r>
              </a:p>
            </p:txBody>
          </p:sp>
        </p:grpSp>
        <p:grpSp>
          <p:nvGrpSpPr>
            <p:cNvPr id="674" name="Group"/>
            <p:cNvGrpSpPr/>
            <p:nvPr/>
          </p:nvGrpSpPr>
          <p:grpSpPr>
            <a:xfrm>
              <a:off x="9955280" y="3271394"/>
              <a:ext cx="4771349" cy="1841972"/>
              <a:chOff x="0" y="0"/>
              <a:chExt cx="4771347" cy="1841971"/>
            </a:xfrm>
          </p:grpSpPr>
          <p:sp>
            <p:nvSpPr>
              <p:cNvPr id="672" name="Line"/>
              <p:cNvSpPr/>
              <p:nvPr/>
            </p:nvSpPr>
            <p:spPr>
              <a:xfrm flipH="1" flipV="1">
                <a:off x="0" y="-1"/>
                <a:ext cx="4771348" cy="978417"/>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673" name="ns1.gmu.edu"/>
              <p:cNvSpPr txBox="1"/>
              <p:nvPr/>
            </p:nvSpPr>
            <p:spPr>
              <a:xfrm>
                <a:off x="1527992" y="1152997"/>
                <a:ext cx="2697150" cy="6889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p>
                <a:pPr>
                  <a:defRPr sz="3600">
                    <a:latin typeface="Helvetica Light"/>
                    <a:ea typeface="Helvetica Light"/>
                    <a:cs typeface="Helvetica Light"/>
                    <a:sym typeface="Helvetica Light"/>
                  </a:defRPr>
                </a:pPr>
                <a:r>
                  <a:t>ns1.neu.edu</a:t>
                </a:r>
              </a:p>
            </p:txBody>
          </p:sp>
        </p:grpSp>
        <p:grpSp>
          <p:nvGrpSpPr>
            <p:cNvPr id="677" name="Group"/>
            <p:cNvGrpSpPr/>
            <p:nvPr/>
          </p:nvGrpSpPr>
          <p:grpSpPr>
            <a:xfrm>
              <a:off x="9287023" y="3278836"/>
              <a:ext cx="6484372" cy="3004456"/>
              <a:chOff x="0" y="0"/>
              <a:chExt cx="6484370" cy="3004455"/>
            </a:xfrm>
          </p:grpSpPr>
          <p:sp>
            <p:nvSpPr>
              <p:cNvPr id="675" name="Line"/>
              <p:cNvSpPr/>
              <p:nvPr/>
            </p:nvSpPr>
            <p:spPr>
              <a:xfrm>
                <a:off x="-1" y="0"/>
                <a:ext cx="5643329" cy="3004456"/>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676" name="home.cs.gmu.edu"/>
              <p:cNvSpPr txBox="1"/>
              <p:nvPr/>
            </p:nvSpPr>
            <p:spPr>
              <a:xfrm>
                <a:off x="1661241" y="2265569"/>
                <a:ext cx="4823130" cy="6889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a:defRPr sz="3600">
                    <a:latin typeface="Helvetica Light"/>
                    <a:ea typeface="Helvetica Light"/>
                    <a:cs typeface="Helvetica Light"/>
                    <a:sym typeface="Helvetica Light"/>
                  </a:defRPr>
                </a:lvl1pPr>
              </a:lstStyle>
              <a:p>
                <a:r>
                  <a:t>course.khoury.neu.edu</a:t>
                </a:r>
              </a:p>
            </p:txBody>
          </p:sp>
        </p:grpSp>
        <p:grpSp>
          <p:nvGrpSpPr>
            <p:cNvPr id="680" name="Group"/>
            <p:cNvGrpSpPr/>
            <p:nvPr/>
          </p:nvGrpSpPr>
          <p:grpSpPr>
            <a:xfrm>
              <a:off x="9018673" y="3326377"/>
              <a:ext cx="5995329" cy="3740952"/>
              <a:chOff x="0" y="0"/>
              <a:chExt cx="5995327" cy="3740951"/>
            </a:xfrm>
          </p:grpSpPr>
          <p:sp>
            <p:nvSpPr>
              <p:cNvPr id="678" name="Line"/>
              <p:cNvSpPr/>
              <p:nvPr/>
            </p:nvSpPr>
            <p:spPr>
              <a:xfrm flipH="1" flipV="1">
                <a:off x="0" y="-1"/>
                <a:ext cx="5891580" cy="3462020"/>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679" name="ns1.cs.gmu.edu"/>
              <p:cNvSpPr txBox="1"/>
              <p:nvPr/>
            </p:nvSpPr>
            <p:spPr>
              <a:xfrm>
                <a:off x="1832853" y="3051977"/>
                <a:ext cx="4162476" cy="6889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p>
                <a:pPr>
                  <a:defRPr sz="3600">
                    <a:latin typeface="Helvetica Light"/>
                    <a:ea typeface="Helvetica Light"/>
                    <a:cs typeface="Helvetica Light"/>
                    <a:sym typeface="Helvetica Light"/>
                  </a:defRPr>
                </a:pPr>
                <a:r>
                  <a:t>ns1.khoury.neu.edu</a:t>
                </a:r>
              </a:p>
            </p:txBody>
          </p:sp>
        </p:grpSp>
        <p:grpSp>
          <p:nvGrpSpPr>
            <p:cNvPr id="683" name="Group"/>
            <p:cNvGrpSpPr/>
            <p:nvPr/>
          </p:nvGrpSpPr>
          <p:grpSpPr>
            <a:xfrm>
              <a:off x="9031530" y="3610768"/>
              <a:ext cx="6377514" cy="4413677"/>
              <a:chOff x="0" y="0"/>
              <a:chExt cx="6377513" cy="4413675"/>
            </a:xfrm>
          </p:grpSpPr>
          <p:sp>
            <p:nvSpPr>
              <p:cNvPr id="681" name="Line"/>
              <p:cNvSpPr/>
              <p:nvPr/>
            </p:nvSpPr>
            <p:spPr>
              <a:xfrm>
                <a:off x="0" y="-1"/>
                <a:ext cx="5690743" cy="4413677"/>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682" name="home.cs.gmu.edu"/>
              <p:cNvSpPr txBox="1"/>
              <p:nvPr/>
            </p:nvSpPr>
            <p:spPr>
              <a:xfrm>
                <a:off x="1554384" y="3710949"/>
                <a:ext cx="4823130" cy="6889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a:defRPr sz="3600">
                    <a:latin typeface="Helvetica Light"/>
                    <a:ea typeface="Helvetica Light"/>
                    <a:cs typeface="Helvetica Light"/>
                    <a:sym typeface="Helvetica Light"/>
                  </a:defRPr>
                </a:lvl1pPr>
              </a:lstStyle>
              <a:p>
                <a:r>
                  <a:t>course.khoury.neu.edu</a:t>
                </a:r>
              </a:p>
            </p:txBody>
          </p:sp>
        </p:grpSp>
        <p:grpSp>
          <p:nvGrpSpPr>
            <p:cNvPr id="686" name="Group"/>
            <p:cNvGrpSpPr/>
            <p:nvPr/>
          </p:nvGrpSpPr>
          <p:grpSpPr>
            <a:xfrm>
              <a:off x="8466202" y="3558459"/>
              <a:ext cx="6348779" cy="5405746"/>
              <a:chOff x="0" y="0"/>
              <a:chExt cx="6348777" cy="5405745"/>
            </a:xfrm>
          </p:grpSpPr>
          <p:sp>
            <p:nvSpPr>
              <p:cNvPr id="684" name="Line"/>
              <p:cNvSpPr/>
              <p:nvPr/>
            </p:nvSpPr>
            <p:spPr>
              <a:xfrm flipH="1" flipV="1">
                <a:off x="0" y="0"/>
                <a:ext cx="6348778" cy="5405747"/>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685" name="129.174.126.40"/>
              <p:cNvSpPr txBox="1"/>
              <p:nvPr/>
            </p:nvSpPr>
            <p:spPr>
              <a:xfrm rot="2572194">
                <a:off x="2497855" y="3549164"/>
                <a:ext cx="3078912" cy="6889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a:defRPr sz="3600">
                    <a:latin typeface="Helvetica Light"/>
                    <a:ea typeface="Helvetica Light"/>
                    <a:cs typeface="Helvetica Light"/>
                    <a:sym typeface="Helvetica Light"/>
                  </a:defRPr>
                </a:lvl1pPr>
              </a:lstStyle>
              <a:p>
                <a:r>
                  <a:t>129.10.117.35</a:t>
                </a:r>
              </a:p>
            </p:txBody>
          </p:sp>
        </p:grpSp>
        <p:grpSp>
          <p:nvGrpSpPr>
            <p:cNvPr id="689" name="Group"/>
            <p:cNvGrpSpPr/>
            <p:nvPr/>
          </p:nvGrpSpPr>
          <p:grpSpPr>
            <a:xfrm>
              <a:off x="2123167" y="2674264"/>
              <a:ext cx="5523512" cy="1898535"/>
              <a:chOff x="0" y="0"/>
              <a:chExt cx="5523510" cy="1898533"/>
            </a:xfrm>
          </p:grpSpPr>
          <p:sp>
            <p:nvSpPr>
              <p:cNvPr id="687" name="129.174.126.40"/>
              <p:cNvSpPr txBox="1"/>
              <p:nvPr/>
            </p:nvSpPr>
            <p:spPr>
              <a:xfrm rot="20910458">
                <a:off x="431754" y="410898"/>
                <a:ext cx="4215765"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a:defRPr sz="5000">
                    <a:latin typeface="Helvetica Light"/>
                    <a:ea typeface="Helvetica Light"/>
                    <a:cs typeface="Helvetica Light"/>
                    <a:sym typeface="Helvetica Light"/>
                  </a:defRPr>
                </a:lvl1pPr>
              </a:lstStyle>
              <a:p>
                <a:r>
                  <a:t>129.10.117.35</a:t>
                </a:r>
              </a:p>
            </p:txBody>
          </p:sp>
          <p:sp>
            <p:nvSpPr>
              <p:cNvPr id="688" name="Line"/>
              <p:cNvSpPr/>
              <p:nvPr/>
            </p:nvSpPr>
            <p:spPr>
              <a:xfrm flipH="1">
                <a:off x="0" y="502533"/>
                <a:ext cx="5523511" cy="1396002"/>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grpSp>
        <p:grpSp>
          <p:nvGrpSpPr>
            <p:cNvPr id="694" name="Group"/>
            <p:cNvGrpSpPr/>
            <p:nvPr/>
          </p:nvGrpSpPr>
          <p:grpSpPr>
            <a:xfrm>
              <a:off x="1906821" y="4535194"/>
              <a:ext cx="8288168" cy="3714340"/>
              <a:chOff x="0" y="0"/>
              <a:chExt cx="8288167" cy="3714338"/>
            </a:xfrm>
          </p:grpSpPr>
          <p:grpSp>
            <p:nvGrpSpPr>
              <p:cNvPr id="692" name="Group"/>
              <p:cNvGrpSpPr/>
              <p:nvPr/>
            </p:nvGrpSpPr>
            <p:grpSpPr>
              <a:xfrm>
                <a:off x="4072403" y="1289651"/>
                <a:ext cx="4215765" cy="2424688"/>
                <a:chOff x="0" y="0"/>
                <a:chExt cx="4215763" cy="2424687"/>
              </a:xfrm>
            </p:grpSpPr>
            <p:pic>
              <p:nvPicPr>
                <p:cNvPr id="690" name="Image" descr="Image"/>
                <p:cNvPicPr>
                  <a:picLocks noChangeAspect="1"/>
                </p:cNvPicPr>
                <p:nvPr/>
              </p:nvPicPr>
              <p:blipFill>
                <a:blip r:embed="rId4"/>
                <a:stretch>
                  <a:fillRect/>
                </a:stretch>
              </p:blipFill>
              <p:spPr>
                <a:xfrm>
                  <a:off x="260537" y="0"/>
                  <a:ext cx="2424689" cy="2424688"/>
                </a:xfrm>
                <a:prstGeom prst="rect">
                  <a:avLst/>
                </a:prstGeom>
                <a:ln w="12700" cap="flat">
                  <a:noFill/>
                  <a:miter lim="400000"/>
                </a:ln>
                <a:effectLst/>
              </p:spPr>
            </p:pic>
            <p:sp>
              <p:nvSpPr>
                <p:cNvPr id="691" name="129.174.126.40"/>
                <p:cNvSpPr txBox="1"/>
                <p:nvPr/>
              </p:nvSpPr>
              <p:spPr>
                <a:xfrm>
                  <a:off x="-1" y="66278"/>
                  <a:ext cx="4215765"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a:defRPr sz="5000">
                      <a:latin typeface="Helvetica Light"/>
                      <a:ea typeface="Helvetica Light"/>
                      <a:cs typeface="Helvetica Light"/>
                      <a:sym typeface="Helvetica Light"/>
                    </a:defRPr>
                  </a:lvl1pPr>
                </a:lstStyle>
                <a:p>
                  <a:r>
                    <a:t>129.10.117.35</a:t>
                  </a:r>
                </a:p>
              </p:txBody>
            </p:sp>
          </p:grpSp>
          <p:sp>
            <p:nvSpPr>
              <p:cNvPr id="693" name="Line"/>
              <p:cNvSpPr/>
              <p:nvPr/>
            </p:nvSpPr>
            <p:spPr>
              <a:xfrm>
                <a:off x="-1" y="0"/>
                <a:ext cx="4190899" cy="2429311"/>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grpSp>
      </p:gr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Title 1"/>
          <p:cNvSpPr txBox="1">
            <a:spLocks noGrp="1"/>
          </p:cNvSpPr>
          <p:nvPr>
            <p:ph type="title"/>
          </p:nvPr>
        </p:nvSpPr>
        <p:spPr>
          <a:prstGeom prst="rect">
            <a:avLst/>
          </a:prstGeom>
        </p:spPr>
        <p:txBody>
          <a:bodyPr/>
          <a:lstStyle>
            <a:lvl1pPr>
              <a:defRPr spc="-200"/>
            </a:lvl1pPr>
          </a:lstStyle>
          <a:p>
            <a:r>
              <a:t>How to deal with volume?</a:t>
            </a:r>
          </a:p>
        </p:txBody>
      </p:sp>
      <p:sp>
        <p:nvSpPr>
          <p:cNvPr id="700" name="Text Placeholder 2"/>
          <p:cNvSpPr txBox="1">
            <a:spLocks noGrp="1"/>
          </p:cNvSpPr>
          <p:nvPr>
            <p:ph type="body" sz="quarter" idx="1"/>
          </p:nvPr>
        </p:nvSpPr>
        <p:spPr>
          <a:xfrm>
            <a:off x="1206500" y="2372961"/>
            <a:ext cx="21971000" cy="934780"/>
          </a:xfrm>
          <a:prstGeom prst="rect">
            <a:avLst/>
          </a:prstGeom>
        </p:spPr>
        <p:txBody>
          <a:bodyPr/>
          <a:lstStyle/>
          <a:p>
            <a:endParaRPr/>
          </a:p>
        </p:txBody>
      </p:sp>
      <p:sp>
        <p:nvSpPr>
          <p:cNvPr id="701" name="Text Placeholder 3"/>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We successfully distributed requests following the hierarchical nature of domain names</a:t>
            </a:r>
          </a:p>
          <a:p>
            <a:r>
              <a:t>However, e.g., .com is a very popular TLD – there might be (hundreds of) thousands of requests happening at any given time</a:t>
            </a:r>
          </a:p>
          <a:p>
            <a:r>
              <a:t>We may need several nodes just servicing .com</a:t>
            </a:r>
          </a:p>
          <a:p>
            <a:r>
              <a:t>This leads to </a:t>
            </a:r>
            <a:r>
              <a:rPr b="1"/>
              <a:t>replication</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Recurring Solution #2: Replication"/>
          <p:cNvSpPr txBox="1">
            <a:spLocks noGrp="1"/>
          </p:cNvSpPr>
          <p:nvPr>
            <p:ph type="title"/>
          </p:nvPr>
        </p:nvSpPr>
        <p:spPr>
          <a:prstGeom prst="rect">
            <a:avLst/>
          </a:prstGeom>
        </p:spPr>
        <p:txBody>
          <a:bodyPr/>
          <a:lstStyle>
            <a:lvl1pPr>
              <a:defRPr spc="-200"/>
            </a:lvl1pPr>
          </a:lstStyle>
          <a:p>
            <a:r>
              <a:t>Recurring Solution #2: Replication</a:t>
            </a:r>
          </a:p>
        </p:txBody>
      </p:sp>
      <p:sp>
        <p:nvSpPr>
          <p:cNvPr id="706" name="Slide Subtitle"/>
          <p:cNvSpPr txBox="1">
            <a:spLocks noGrp="1"/>
          </p:cNvSpPr>
          <p:nvPr>
            <p:ph type="body" sz="quarter" idx="1"/>
          </p:nvPr>
        </p:nvSpPr>
        <p:spPr>
          <a:xfrm>
            <a:off x="1206500" y="2372961"/>
            <a:ext cx="21971000" cy="934780"/>
          </a:xfrm>
          <a:prstGeom prst="rect">
            <a:avLst/>
          </a:prstGeom>
        </p:spPr>
        <p:txBody>
          <a:bodyPr/>
          <a:lstStyle/>
          <a:p>
            <a:endParaRPr/>
          </a:p>
        </p:txBody>
      </p:sp>
      <p:sp>
        <p:nvSpPr>
          <p:cNvPr id="707" name="Slide bullet text"/>
          <p:cNvSpPr txBox="1">
            <a:spLocks noGrp="1"/>
          </p:cNvSpPr>
          <p:nvPr>
            <p:ph type="body" idx="21"/>
          </p:nvPr>
        </p:nvSpPr>
        <p:spPr>
          <a:xfrm>
            <a:off x="1206500" y="3307741"/>
            <a:ext cx="21971000" cy="91967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Goal: Any node should be able to process any request</a:t>
            </a:r>
          </a:p>
          <a:p>
            <a:r>
              <a:t>Again, starting from a non-distributed system:</a:t>
            </a:r>
          </a:p>
        </p:txBody>
      </p:sp>
      <p:grpSp>
        <p:nvGrpSpPr>
          <p:cNvPr id="720" name="Group 1"/>
          <p:cNvGrpSpPr/>
          <p:nvPr/>
        </p:nvGrpSpPr>
        <p:grpSpPr>
          <a:xfrm>
            <a:off x="3472288" y="6652763"/>
            <a:ext cx="17439421" cy="5851753"/>
            <a:chOff x="0" y="0"/>
            <a:chExt cx="17439420" cy="5851752"/>
          </a:xfrm>
        </p:grpSpPr>
        <p:pic>
          <p:nvPicPr>
            <p:cNvPr id="708" name="Image" descr="Image"/>
            <p:cNvPicPr>
              <a:picLocks noChangeAspect="1"/>
            </p:cNvPicPr>
            <p:nvPr/>
          </p:nvPicPr>
          <p:blipFill>
            <a:blip r:embed="rId3"/>
            <a:stretch>
              <a:fillRect/>
            </a:stretch>
          </p:blipFill>
          <p:spPr>
            <a:xfrm>
              <a:off x="6391658" y="-1"/>
              <a:ext cx="4919849" cy="4919850"/>
            </a:xfrm>
            <a:prstGeom prst="rect">
              <a:avLst/>
            </a:prstGeom>
            <a:ln w="12700" cap="flat">
              <a:noFill/>
              <a:miter lim="400000"/>
            </a:ln>
            <a:effectLst/>
          </p:spPr>
        </p:pic>
        <p:grpSp>
          <p:nvGrpSpPr>
            <p:cNvPr id="711" name="A"/>
            <p:cNvGrpSpPr/>
            <p:nvPr/>
          </p:nvGrpSpPr>
          <p:grpSpPr>
            <a:xfrm>
              <a:off x="6809033" y="2962803"/>
              <a:ext cx="1785940" cy="1785940"/>
              <a:chOff x="0" y="0"/>
              <a:chExt cx="1785938" cy="1785939"/>
            </a:xfrm>
          </p:grpSpPr>
          <p:sp>
            <p:nvSpPr>
              <p:cNvPr id="709" name="Square"/>
              <p:cNvSpPr/>
              <p:nvPr/>
            </p:nvSpPr>
            <p:spPr>
              <a:xfrm>
                <a:off x="-1" y="-1"/>
                <a:ext cx="1785940" cy="1785941"/>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710" name="A"/>
              <p:cNvSpPr txBox="1"/>
              <p:nvPr/>
            </p:nvSpPr>
            <p:spPr>
              <a:xfrm>
                <a:off x="-1" y="580232"/>
                <a:ext cx="1785940"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A</a:t>
                </a:r>
              </a:p>
            </p:txBody>
          </p:sp>
        </p:grpSp>
        <p:grpSp>
          <p:nvGrpSpPr>
            <p:cNvPr id="714" name="B"/>
            <p:cNvGrpSpPr/>
            <p:nvPr/>
          </p:nvGrpSpPr>
          <p:grpSpPr>
            <a:xfrm>
              <a:off x="9108192" y="2962803"/>
              <a:ext cx="1785939" cy="1785940"/>
              <a:chOff x="0" y="0"/>
              <a:chExt cx="1785938" cy="1785939"/>
            </a:xfrm>
          </p:grpSpPr>
          <p:sp>
            <p:nvSpPr>
              <p:cNvPr id="712" name="Square"/>
              <p:cNvSpPr/>
              <p:nvPr/>
            </p:nvSpPr>
            <p:spPr>
              <a:xfrm>
                <a:off x="-1" y="-1"/>
                <a:ext cx="1785940" cy="1785941"/>
              </a:xfrm>
              <a:prstGeom prst="rect">
                <a:avLst/>
              </a:prstGeom>
              <a:solidFill>
                <a:srgbClr val="A92633"/>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713" name="B"/>
              <p:cNvSpPr txBox="1"/>
              <p:nvPr/>
            </p:nvSpPr>
            <p:spPr>
              <a:xfrm>
                <a:off x="-1" y="580232"/>
                <a:ext cx="1785940"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B</a:t>
                </a:r>
              </a:p>
            </p:txBody>
          </p:sp>
        </p:grpSp>
        <p:pic>
          <p:nvPicPr>
            <p:cNvPr id="715" name="Image" descr="Image"/>
            <p:cNvPicPr>
              <a:picLocks noChangeAspect="1"/>
            </p:cNvPicPr>
            <p:nvPr/>
          </p:nvPicPr>
          <p:blipFill>
            <a:blip r:embed="rId4"/>
            <a:stretch>
              <a:fillRect/>
            </a:stretch>
          </p:blipFill>
          <p:spPr>
            <a:xfrm>
              <a:off x="0" y="848394"/>
              <a:ext cx="2591403" cy="2591404"/>
            </a:xfrm>
            <a:prstGeom prst="rect">
              <a:avLst/>
            </a:prstGeom>
            <a:ln w="12700" cap="flat">
              <a:noFill/>
              <a:miter lim="400000"/>
            </a:ln>
            <a:effectLst/>
          </p:spPr>
        </p:pic>
        <p:pic>
          <p:nvPicPr>
            <p:cNvPr id="716" name="Image" descr="Image"/>
            <p:cNvPicPr>
              <a:picLocks noChangeAspect="1"/>
            </p:cNvPicPr>
            <p:nvPr/>
          </p:nvPicPr>
          <p:blipFill>
            <a:blip r:embed="rId4"/>
            <a:stretch>
              <a:fillRect/>
            </a:stretch>
          </p:blipFill>
          <p:spPr>
            <a:xfrm>
              <a:off x="0" y="3260349"/>
              <a:ext cx="2591403" cy="2591404"/>
            </a:xfrm>
            <a:prstGeom prst="rect">
              <a:avLst/>
            </a:prstGeom>
            <a:ln w="12700" cap="flat">
              <a:noFill/>
              <a:miter lim="400000"/>
            </a:ln>
            <a:effectLst/>
          </p:spPr>
        </p:pic>
        <p:sp>
          <p:nvSpPr>
            <p:cNvPr id="717" name="Line"/>
            <p:cNvSpPr/>
            <p:nvPr/>
          </p:nvSpPr>
          <p:spPr>
            <a:xfrm>
              <a:off x="2409048" y="2144094"/>
              <a:ext cx="4111153" cy="593606"/>
            </a:xfrm>
            <a:prstGeom prst="line">
              <a:avLst/>
            </a:prstGeom>
            <a:noFill/>
            <a:ln w="2286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718" name="Line"/>
            <p:cNvSpPr/>
            <p:nvPr/>
          </p:nvSpPr>
          <p:spPr>
            <a:xfrm flipV="1">
              <a:off x="2422446" y="3472170"/>
              <a:ext cx="4097755" cy="852505"/>
            </a:xfrm>
            <a:prstGeom prst="line">
              <a:avLst/>
            </a:prstGeom>
            <a:noFill/>
            <a:ln w="2286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719" name="All accesses go to single server"/>
            <p:cNvSpPr txBox="1"/>
            <p:nvPr/>
          </p:nvSpPr>
          <p:spPr>
            <a:xfrm>
              <a:off x="8249701" y="1130739"/>
              <a:ext cx="9189720"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5000">
                  <a:solidFill>
                    <a:srgbClr val="000000"/>
                  </a:solidFill>
                  <a:latin typeface="Helvetica Light"/>
                  <a:ea typeface="Helvetica Light"/>
                  <a:cs typeface="Helvetica Light"/>
                  <a:sym typeface="Helvetica Light"/>
                </a:defRPr>
              </a:lvl1pPr>
            </a:lstStyle>
            <a:p>
              <a:r>
                <a:t>All accesses go to single server</a:t>
              </a:r>
            </a:p>
          </p:txBody>
        </p:sp>
      </p:gr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Recurring Solution #2: Replication"/>
          <p:cNvSpPr txBox="1">
            <a:spLocks noGrp="1"/>
          </p:cNvSpPr>
          <p:nvPr>
            <p:ph type="title"/>
          </p:nvPr>
        </p:nvSpPr>
        <p:spPr>
          <a:prstGeom prst="rect">
            <a:avLst/>
          </a:prstGeom>
        </p:spPr>
        <p:txBody>
          <a:bodyPr/>
          <a:lstStyle>
            <a:lvl1pPr>
              <a:defRPr spc="-200"/>
            </a:lvl1pPr>
          </a:lstStyle>
          <a:p>
            <a:r>
              <a:t>Recurring Solution #2: Replication</a:t>
            </a:r>
          </a:p>
        </p:txBody>
      </p:sp>
      <p:sp>
        <p:nvSpPr>
          <p:cNvPr id="725" name="Slide Subtitle"/>
          <p:cNvSpPr txBox="1">
            <a:spLocks noGrp="1"/>
          </p:cNvSpPr>
          <p:nvPr>
            <p:ph type="body" sz="quarter" idx="1"/>
          </p:nvPr>
        </p:nvSpPr>
        <p:spPr>
          <a:xfrm>
            <a:off x="1206500" y="2372961"/>
            <a:ext cx="21971000" cy="934780"/>
          </a:xfrm>
          <a:prstGeom prst="rect">
            <a:avLst/>
          </a:prstGeom>
        </p:spPr>
        <p:txBody>
          <a:bodyPr/>
          <a:lstStyle/>
          <a:p>
            <a:endParaRPr/>
          </a:p>
        </p:txBody>
      </p:sp>
      <p:sp>
        <p:nvSpPr>
          <p:cNvPr id="726" name="Slide bullet text"/>
          <p:cNvSpPr txBox="1">
            <a:spLocks noGrp="1"/>
          </p:cNvSpPr>
          <p:nvPr>
            <p:ph type="body" idx="21"/>
          </p:nvPr>
        </p:nvSpPr>
        <p:spPr>
          <a:prstGeom prst="rect">
            <a:avLst/>
          </a:prstGeom>
        </p:spPr>
        <p:txBody>
          <a:bodyPr/>
          <a:lstStyle/>
          <a:p>
            <a:endParaRPr/>
          </a:p>
        </p:txBody>
      </p:sp>
      <p:pic>
        <p:nvPicPr>
          <p:cNvPr id="727" name="Image" descr="Image"/>
          <p:cNvPicPr>
            <a:picLocks noChangeAspect="1"/>
          </p:cNvPicPr>
          <p:nvPr/>
        </p:nvPicPr>
        <p:blipFill>
          <a:blip r:embed="rId3"/>
          <a:stretch>
            <a:fillRect/>
          </a:stretch>
        </p:blipFill>
        <p:spPr>
          <a:xfrm>
            <a:off x="7092649" y="8312411"/>
            <a:ext cx="4919849" cy="4919849"/>
          </a:xfrm>
          <a:prstGeom prst="rect">
            <a:avLst/>
          </a:prstGeom>
          <a:ln w="12700">
            <a:miter lim="400000"/>
          </a:ln>
        </p:spPr>
      </p:pic>
      <p:grpSp>
        <p:nvGrpSpPr>
          <p:cNvPr id="730" name="A"/>
          <p:cNvGrpSpPr/>
          <p:nvPr/>
        </p:nvGrpSpPr>
        <p:grpSpPr>
          <a:xfrm>
            <a:off x="7510022" y="11275211"/>
            <a:ext cx="1785941" cy="1785940"/>
            <a:chOff x="0" y="0"/>
            <a:chExt cx="1785939" cy="1785939"/>
          </a:xfrm>
        </p:grpSpPr>
        <p:sp>
          <p:nvSpPr>
            <p:cNvPr id="728" name="Square"/>
            <p:cNvSpPr/>
            <p:nvPr/>
          </p:nvSpPr>
          <p:spPr>
            <a:xfrm>
              <a:off x="-1" y="-1"/>
              <a:ext cx="1785941" cy="1785941"/>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729" name="A"/>
            <p:cNvSpPr txBox="1"/>
            <p:nvPr/>
          </p:nvSpPr>
          <p:spPr>
            <a:xfrm>
              <a:off x="-1" y="580232"/>
              <a:ext cx="1785941"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A</a:t>
              </a:r>
            </a:p>
          </p:txBody>
        </p:sp>
      </p:grpSp>
      <p:grpSp>
        <p:nvGrpSpPr>
          <p:cNvPr id="733" name="B"/>
          <p:cNvGrpSpPr/>
          <p:nvPr/>
        </p:nvGrpSpPr>
        <p:grpSpPr>
          <a:xfrm>
            <a:off x="9809182" y="11275211"/>
            <a:ext cx="1785939" cy="1785940"/>
            <a:chOff x="0" y="0"/>
            <a:chExt cx="1785938" cy="1785939"/>
          </a:xfrm>
        </p:grpSpPr>
        <p:sp>
          <p:nvSpPr>
            <p:cNvPr id="731" name="Square"/>
            <p:cNvSpPr/>
            <p:nvPr/>
          </p:nvSpPr>
          <p:spPr>
            <a:xfrm>
              <a:off x="-1" y="-1"/>
              <a:ext cx="1785940" cy="1785941"/>
            </a:xfrm>
            <a:prstGeom prst="rect">
              <a:avLst/>
            </a:prstGeom>
            <a:solidFill>
              <a:srgbClr val="A92633"/>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732" name="B"/>
            <p:cNvSpPr txBox="1"/>
            <p:nvPr/>
          </p:nvSpPr>
          <p:spPr>
            <a:xfrm>
              <a:off x="-1" y="580232"/>
              <a:ext cx="1785940"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B</a:t>
              </a:r>
            </a:p>
          </p:txBody>
        </p:sp>
      </p:grpSp>
      <p:pic>
        <p:nvPicPr>
          <p:cNvPr id="734" name="Image" descr="Image"/>
          <p:cNvPicPr>
            <a:picLocks noChangeAspect="1"/>
          </p:cNvPicPr>
          <p:nvPr/>
        </p:nvPicPr>
        <p:blipFill>
          <a:blip r:embed="rId4"/>
          <a:stretch>
            <a:fillRect/>
          </a:stretch>
        </p:blipFill>
        <p:spPr>
          <a:xfrm>
            <a:off x="3340417" y="4548430"/>
            <a:ext cx="2591403" cy="2591404"/>
          </a:xfrm>
          <a:prstGeom prst="rect">
            <a:avLst/>
          </a:prstGeom>
          <a:ln w="12700">
            <a:miter lim="400000"/>
          </a:ln>
        </p:spPr>
      </p:pic>
      <p:pic>
        <p:nvPicPr>
          <p:cNvPr id="735" name="Image" descr="Image"/>
          <p:cNvPicPr>
            <a:picLocks noChangeAspect="1"/>
          </p:cNvPicPr>
          <p:nvPr/>
        </p:nvPicPr>
        <p:blipFill>
          <a:blip r:embed="rId4"/>
          <a:stretch>
            <a:fillRect/>
          </a:stretch>
        </p:blipFill>
        <p:spPr>
          <a:xfrm>
            <a:off x="3340417" y="6960385"/>
            <a:ext cx="2591403" cy="2591404"/>
          </a:xfrm>
          <a:prstGeom prst="rect">
            <a:avLst/>
          </a:prstGeom>
          <a:ln w="12700">
            <a:miter lim="400000"/>
          </a:ln>
        </p:spPr>
      </p:pic>
      <p:sp>
        <p:nvSpPr>
          <p:cNvPr id="736" name="Line"/>
          <p:cNvSpPr/>
          <p:nvPr/>
        </p:nvSpPr>
        <p:spPr>
          <a:xfrm>
            <a:off x="5749464" y="5844130"/>
            <a:ext cx="7267769" cy="2328980"/>
          </a:xfrm>
          <a:prstGeom prst="line">
            <a:avLst/>
          </a:prstGeom>
          <a:ln w="228600">
            <a:solidFill>
              <a:srgbClr val="000000"/>
            </a:solidFill>
            <a:miter lim="400000"/>
            <a:tailEnd type="triangle"/>
          </a:ln>
        </p:spPr>
        <p:txBody>
          <a:bodyPr lIns="45718" tIns="45718" rIns="45718" bIns="45718"/>
          <a:lstStyle/>
          <a:p>
            <a:endParaRPr/>
          </a:p>
        </p:txBody>
      </p:sp>
      <p:sp>
        <p:nvSpPr>
          <p:cNvPr id="737" name="Line"/>
          <p:cNvSpPr/>
          <p:nvPr/>
        </p:nvSpPr>
        <p:spPr>
          <a:xfrm>
            <a:off x="5762864" y="8024708"/>
            <a:ext cx="2994027" cy="1271327"/>
          </a:xfrm>
          <a:prstGeom prst="line">
            <a:avLst/>
          </a:prstGeom>
          <a:ln w="228600">
            <a:solidFill>
              <a:srgbClr val="000000"/>
            </a:solidFill>
            <a:miter lim="400000"/>
            <a:tailEnd type="triangle"/>
          </a:ln>
        </p:spPr>
        <p:txBody>
          <a:bodyPr lIns="45718" tIns="45718" rIns="45718" bIns="45718"/>
          <a:lstStyle/>
          <a:p>
            <a:endParaRPr/>
          </a:p>
        </p:txBody>
      </p:sp>
      <p:sp>
        <p:nvSpPr>
          <p:cNvPr id="738" name="Entire data set is copied"/>
          <p:cNvSpPr txBox="1"/>
          <p:nvPr/>
        </p:nvSpPr>
        <p:spPr>
          <a:xfrm>
            <a:off x="12672159" y="4830774"/>
            <a:ext cx="7025640"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Entire data set is copied</a:t>
            </a:r>
          </a:p>
        </p:txBody>
      </p:sp>
      <p:pic>
        <p:nvPicPr>
          <p:cNvPr id="739" name="Image" descr="Image"/>
          <p:cNvPicPr>
            <a:picLocks noChangeAspect="1"/>
          </p:cNvPicPr>
          <p:nvPr/>
        </p:nvPicPr>
        <p:blipFill>
          <a:blip r:embed="rId3"/>
          <a:stretch>
            <a:fillRect/>
          </a:stretch>
        </p:blipFill>
        <p:spPr>
          <a:xfrm>
            <a:off x="12482418" y="6177503"/>
            <a:ext cx="4919849" cy="4919850"/>
          </a:xfrm>
          <a:prstGeom prst="rect">
            <a:avLst/>
          </a:prstGeom>
          <a:ln w="12700">
            <a:miter lim="400000"/>
          </a:ln>
        </p:spPr>
      </p:pic>
      <p:grpSp>
        <p:nvGrpSpPr>
          <p:cNvPr id="742" name="A"/>
          <p:cNvGrpSpPr/>
          <p:nvPr/>
        </p:nvGrpSpPr>
        <p:grpSpPr>
          <a:xfrm>
            <a:off x="12899794" y="9140307"/>
            <a:ext cx="1785940" cy="1785939"/>
            <a:chOff x="0" y="0"/>
            <a:chExt cx="1785939" cy="1785938"/>
          </a:xfrm>
        </p:grpSpPr>
        <p:sp>
          <p:nvSpPr>
            <p:cNvPr id="740" name="Square"/>
            <p:cNvSpPr/>
            <p:nvPr/>
          </p:nvSpPr>
          <p:spPr>
            <a:xfrm>
              <a:off x="-1" y="-1"/>
              <a:ext cx="1785941" cy="1785940"/>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741" name="A"/>
            <p:cNvSpPr txBox="1"/>
            <p:nvPr/>
          </p:nvSpPr>
          <p:spPr>
            <a:xfrm>
              <a:off x="-1" y="580232"/>
              <a:ext cx="1785941"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A</a:t>
              </a:r>
            </a:p>
          </p:txBody>
        </p:sp>
      </p:grpSp>
      <p:grpSp>
        <p:nvGrpSpPr>
          <p:cNvPr id="745" name="B"/>
          <p:cNvGrpSpPr/>
          <p:nvPr/>
        </p:nvGrpSpPr>
        <p:grpSpPr>
          <a:xfrm>
            <a:off x="15198954" y="9140307"/>
            <a:ext cx="1785939" cy="1785939"/>
            <a:chOff x="0" y="0"/>
            <a:chExt cx="1785938" cy="1785938"/>
          </a:xfrm>
        </p:grpSpPr>
        <p:sp>
          <p:nvSpPr>
            <p:cNvPr id="743" name="Square"/>
            <p:cNvSpPr/>
            <p:nvPr/>
          </p:nvSpPr>
          <p:spPr>
            <a:xfrm>
              <a:off x="-1" y="-1"/>
              <a:ext cx="1785940" cy="1785940"/>
            </a:xfrm>
            <a:prstGeom prst="rect">
              <a:avLst/>
            </a:prstGeom>
            <a:solidFill>
              <a:srgbClr val="A92633"/>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744" name="B"/>
            <p:cNvSpPr txBox="1"/>
            <p:nvPr/>
          </p:nvSpPr>
          <p:spPr>
            <a:xfrm>
              <a:off x="-1" y="580232"/>
              <a:ext cx="1785940"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B</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Recurring Solution #2: Replication"/>
          <p:cNvSpPr txBox="1">
            <a:spLocks noGrp="1"/>
          </p:cNvSpPr>
          <p:nvPr>
            <p:ph type="title"/>
          </p:nvPr>
        </p:nvSpPr>
        <p:spPr>
          <a:prstGeom prst="rect">
            <a:avLst/>
          </a:prstGeom>
        </p:spPr>
        <p:txBody>
          <a:bodyPr/>
          <a:lstStyle>
            <a:lvl1pPr>
              <a:defRPr spc="-200"/>
            </a:lvl1pPr>
          </a:lstStyle>
          <a:p>
            <a:r>
              <a:t>Recurring Solution #2: Replication</a:t>
            </a:r>
          </a:p>
        </p:txBody>
      </p:sp>
      <p:sp>
        <p:nvSpPr>
          <p:cNvPr id="750" name="Slide Subtitle"/>
          <p:cNvSpPr txBox="1">
            <a:spLocks noGrp="1"/>
          </p:cNvSpPr>
          <p:nvPr>
            <p:ph type="body" sz="quarter" idx="1"/>
          </p:nvPr>
        </p:nvSpPr>
        <p:spPr>
          <a:xfrm>
            <a:off x="1206500" y="2372961"/>
            <a:ext cx="21971000" cy="934780"/>
          </a:xfrm>
          <a:prstGeom prst="rect">
            <a:avLst/>
          </a:prstGeom>
        </p:spPr>
        <p:txBody>
          <a:bodyPr/>
          <a:lstStyle/>
          <a:p>
            <a:endParaRPr/>
          </a:p>
        </p:txBody>
      </p:sp>
      <p:sp>
        <p:nvSpPr>
          <p:cNvPr id="751" name="Improves performanc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Improves performance:</a:t>
            </a:r>
          </a:p>
          <a:p>
            <a:pPr marL="1202265" lvl="1" indent="-592666"/>
            <a:r>
              <a:t>Client load can be evenly shared between servers</a:t>
            </a:r>
          </a:p>
          <a:p>
            <a:pPr marL="1202265" lvl="1" indent="-592666"/>
            <a:r>
              <a:t>Reduces latency: can place copies of data nearer to clients</a:t>
            </a:r>
          </a:p>
          <a:p>
            <a:pPr marL="592666" indent="-592666"/>
            <a:r>
              <a:t>Improves availability:</a:t>
            </a:r>
          </a:p>
          <a:p>
            <a:pPr marL="1202265" lvl="1" indent="-592666"/>
            <a:r>
              <a:t>One replica fails, still can serve all requests from other replicas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Google Shape;203;p25"/>
          <p:cNvSpPr txBox="1">
            <a:spLocks noGrp="1"/>
          </p:cNvSpPr>
          <p:nvPr>
            <p:ph type="body" idx="1"/>
          </p:nvPr>
        </p:nvSpPr>
        <p:spPr>
          <a:prstGeom prst="rect">
            <a:avLst/>
          </a:prstGeom>
        </p:spPr>
        <p:txBody>
          <a:bodyPr/>
          <a:lstStyle/>
          <a:p>
            <a:pPr>
              <a:spcBef>
                <a:spcPts val="1800"/>
              </a:spcBef>
            </a:pPr>
            <a:r>
              <a:t>13 root servers</a:t>
            </a:r>
          </a:p>
          <a:p>
            <a:pPr marL="944562" lvl="1" indent="-500062">
              <a:spcBef>
                <a:spcPts val="1800"/>
              </a:spcBef>
              <a:buFont typeface="Courier New"/>
              <a:defRPr sz="3600">
                <a:latin typeface="Courier New"/>
                <a:ea typeface="Courier New"/>
                <a:cs typeface="Courier New"/>
                <a:sym typeface="Courier New"/>
              </a:defRPr>
            </a:pPr>
            <a:r>
              <a:t>[a-m].root-servers.org</a:t>
            </a:r>
          </a:p>
          <a:p>
            <a:pPr marL="944562" lvl="1" indent="-500062">
              <a:spcBef>
                <a:spcPts val="1800"/>
              </a:spcBef>
              <a:buFont typeface="Courier New"/>
              <a:defRPr sz="3600"/>
            </a:pPr>
            <a:r>
              <a:t>E.g.,</a:t>
            </a:r>
            <a:r>
              <a:rPr>
                <a:latin typeface="Courier New"/>
                <a:ea typeface="Courier New"/>
                <a:cs typeface="Courier New"/>
                <a:sym typeface="Courier New"/>
              </a:rPr>
              <a:t> d.root-servers.org</a:t>
            </a:r>
          </a:p>
          <a:p>
            <a:pPr>
              <a:spcBef>
                <a:spcPts val="1800"/>
              </a:spcBef>
            </a:pPr>
            <a:r>
              <a:t>Handled by 12 distinct entities</a:t>
            </a:r>
          </a:p>
          <a:p>
            <a:pPr lvl="1">
              <a:spcBef>
                <a:spcPts val="1800"/>
              </a:spcBef>
            </a:pPr>
            <a:r>
              <a:t>(“a” and “j”) are both Verisign</a:t>
            </a:r>
          </a:p>
          <a:p>
            <a:pPr lvl="2">
              <a:spcBef>
                <a:spcPts val="1800"/>
              </a:spcBef>
            </a:pPr>
            <a:r>
              <a:t>Don’t ask why.</a:t>
            </a:r>
          </a:p>
        </p:txBody>
      </p:sp>
      <p:sp>
        <p:nvSpPr>
          <p:cNvPr id="754" name="Google Shape;202;p25"/>
          <p:cNvSpPr txBox="1">
            <a:spLocks noGrp="1"/>
          </p:cNvSpPr>
          <p:nvPr>
            <p:ph type="title"/>
          </p:nvPr>
        </p:nvSpPr>
        <p:spPr>
          <a:prstGeom prst="rect">
            <a:avLst/>
          </a:prstGeom>
        </p:spPr>
        <p:txBody>
          <a:bodyPr/>
          <a:lstStyle>
            <a:lvl1pPr defTabSz="640958">
              <a:defRPr sz="8715" spc="-166"/>
            </a:lvl1pPr>
          </a:lstStyle>
          <a:p>
            <a:r>
              <a:t>Replication in DNS – Root Servers</a:t>
            </a:r>
          </a:p>
        </p:txBody>
      </p:sp>
      <p:graphicFrame>
        <p:nvGraphicFramePr>
          <p:cNvPr id="755" name="Google Shape;205;p25"/>
          <p:cNvGraphicFramePr/>
          <p:nvPr/>
        </p:nvGraphicFramePr>
        <p:xfrm>
          <a:off x="13386049" y="2512662"/>
          <a:ext cx="9791450" cy="10942938"/>
        </p:xfrm>
        <a:graphic>
          <a:graphicData uri="http://schemas.openxmlformats.org/drawingml/2006/table">
            <a:tbl>
              <a:tblPr>
                <a:tableStyleId>{4C3C2611-4C71-4FC5-86AE-919BDF0F9419}</a:tableStyleId>
              </a:tblPr>
              <a:tblGrid>
                <a:gridCol w="8285437">
                  <a:extLst>
                    <a:ext uri="{9D8B030D-6E8A-4147-A177-3AD203B41FA5}">
                      <a16:colId xmlns:a16="http://schemas.microsoft.com/office/drawing/2014/main" val="20000"/>
                    </a:ext>
                  </a:extLst>
                </a:gridCol>
                <a:gridCol w="1506013">
                  <a:extLst>
                    <a:ext uri="{9D8B030D-6E8A-4147-A177-3AD203B41FA5}">
                      <a16:colId xmlns:a16="http://schemas.microsoft.com/office/drawing/2014/main" val="20001"/>
                    </a:ext>
                  </a:extLst>
                </a:gridCol>
              </a:tblGrid>
              <a:tr h="830777">
                <a:tc>
                  <a:txBody>
                    <a:bodyPr/>
                    <a:lstStyle/>
                    <a:p>
                      <a:pPr defTabSz="1828800"/>
                      <a:r>
                        <a:rPr sz="3200">
                          <a:latin typeface="Arial"/>
                          <a:ea typeface="Arial"/>
                          <a:cs typeface="Arial"/>
                          <a:sym typeface="Arial"/>
                        </a:rPr>
                        <a:t>Verisign, Inc.</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tc>
                  <a:txBody>
                    <a:bodyPr/>
                    <a:lstStyle/>
                    <a:p>
                      <a:pPr defTabSz="1828800"/>
                      <a:r>
                        <a:rPr sz="3200">
                          <a:latin typeface="Courier New"/>
                          <a:ea typeface="Courier New"/>
                          <a:cs typeface="Courier New"/>
                          <a:sym typeface="Courier New"/>
                        </a:rPr>
                        <a:t>a</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extLst>
                  <a:ext uri="{0D108BD9-81ED-4DB2-BD59-A6C34878D82A}">
                    <a16:rowId xmlns:a16="http://schemas.microsoft.com/office/drawing/2014/main" val="10000"/>
                  </a:ext>
                </a:extLst>
              </a:tr>
              <a:tr h="830777">
                <a:tc>
                  <a:txBody>
                    <a:bodyPr/>
                    <a:lstStyle/>
                    <a:p>
                      <a:pPr defTabSz="1828800"/>
                      <a:r>
                        <a:rPr sz="3200">
                          <a:latin typeface="Arial"/>
                          <a:ea typeface="Arial"/>
                          <a:cs typeface="Arial"/>
                          <a:sym typeface="Arial"/>
                        </a:rPr>
                        <a:t>Information Sciences Institute</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tc>
                  <a:txBody>
                    <a:bodyPr/>
                    <a:lstStyle/>
                    <a:p>
                      <a:pPr defTabSz="1828800"/>
                      <a:r>
                        <a:rPr sz="3200">
                          <a:latin typeface="Courier New"/>
                          <a:ea typeface="Courier New"/>
                          <a:cs typeface="Courier New"/>
                          <a:sym typeface="Courier New"/>
                        </a:rPr>
                        <a:t>b</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extLst>
                  <a:ext uri="{0D108BD9-81ED-4DB2-BD59-A6C34878D82A}">
                    <a16:rowId xmlns:a16="http://schemas.microsoft.com/office/drawing/2014/main" val="10001"/>
                  </a:ext>
                </a:extLst>
              </a:tr>
              <a:tr h="830777">
                <a:tc>
                  <a:txBody>
                    <a:bodyPr/>
                    <a:lstStyle/>
                    <a:p>
                      <a:pPr defTabSz="1828800"/>
                      <a:r>
                        <a:rPr sz="3200">
                          <a:latin typeface="Arial"/>
                          <a:ea typeface="Arial"/>
                          <a:cs typeface="Arial"/>
                          <a:sym typeface="Arial"/>
                        </a:rPr>
                        <a:t>Cogent Communications</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tc>
                  <a:txBody>
                    <a:bodyPr/>
                    <a:lstStyle/>
                    <a:p>
                      <a:pPr defTabSz="1828800"/>
                      <a:r>
                        <a:rPr sz="3200">
                          <a:latin typeface="Courier New"/>
                          <a:ea typeface="Courier New"/>
                          <a:cs typeface="Courier New"/>
                          <a:sym typeface="Courier New"/>
                        </a:rPr>
                        <a:t>c</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extLst>
                  <a:ext uri="{0D108BD9-81ED-4DB2-BD59-A6C34878D82A}">
                    <a16:rowId xmlns:a16="http://schemas.microsoft.com/office/drawing/2014/main" val="10002"/>
                  </a:ext>
                </a:extLst>
              </a:tr>
              <a:tr h="830777">
                <a:tc>
                  <a:txBody>
                    <a:bodyPr/>
                    <a:lstStyle/>
                    <a:p>
                      <a:pPr defTabSz="1828800"/>
                      <a:r>
                        <a:rPr sz="3200">
                          <a:latin typeface="Arial"/>
                          <a:ea typeface="Arial"/>
                          <a:cs typeface="Arial"/>
                          <a:sym typeface="Arial"/>
                        </a:rPr>
                        <a:t>University of Maryland</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tc>
                  <a:txBody>
                    <a:bodyPr/>
                    <a:lstStyle/>
                    <a:p>
                      <a:pPr defTabSz="1828800"/>
                      <a:r>
                        <a:rPr sz="3200">
                          <a:latin typeface="Courier New"/>
                          <a:ea typeface="Courier New"/>
                          <a:cs typeface="Courier New"/>
                          <a:sym typeface="Courier New"/>
                        </a:rPr>
                        <a:t>d</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extLst>
                  <a:ext uri="{0D108BD9-81ED-4DB2-BD59-A6C34878D82A}">
                    <a16:rowId xmlns:a16="http://schemas.microsoft.com/office/drawing/2014/main" val="10003"/>
                  </a:ext>
                </a:extLst>
              </a:tr>
              <a:tr h="830777">
                <a:tc>
                  <a:txBody>
                    <a:bodyPr/>
                    <a:lstStyle/>
                    <a:p>
                      <a:pPr defTabSz="1828800"/>
                      <a:r>
                        <a:rPr sz="3200">
                          <a:latin typeface="Arial"/>
                          <a:ea typeface="Arial"/>
                          <a:cs typeface="Arial"/>
                          <a:sym typeface="Arial"/>
                        </a:rPr>
                        <a:t>NASA Ames Research Center</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tc>
                  <a:txBody>
                    <a:bodyPr/>
                    <a:lstStyle/>
                    <a:p>
                      <a:pPr defTabSz="1828800"/>
                      <a:r>
                        <a:rPr sz="3200">
                          <a:latin typeface="Courier New"/>
                          <a:ea typeface="Courier New"/>
                          <a:cs typeface="Courier New"/>
                          <a:sym typeface="Courier New"/>
                        </a:rPr>
                        <a:t>e</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extLst>
                  <a:ext uri="{0D108BD9-81ED-4DB2-BD59-A6C34878D82A}">
                    <a16:rowId xmlns:a16="http://schemas.microsoft.com/office/drawing/2014/main" val="10004"/>
                  </a:ext>
                </a:extLst>
              </a:tr>
              <a:tr h="830777">
                <a:tc>
                  <a:txBody>
                    <a:bodyPr/>
                    <a:lstStyle/>
                    <a:p>
                      <a:pPr defTabSz="1828800"/>
                      <a:r>
                        <a:rPr sz="3200">
                          <a:latin typeface="Arial"/>
                          <a:ea typeface="Arial"/>
                          <a:cs typeface="Arial"/>
                          <a:sym typeface="Arial"/>
                        </a:rPr>
                        <a:t>Internet Systems Consortium, Inc.</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tc>
                  <a:txBody>
                    <a:bodyPr/>
                    <a:lstStyle/>
                    <a:p>
                      <a:pPr defTabSz="1828800"/>
                      <a:r>
                        <a:rPr sz="3200">
                          <a:latin typeface="Courier New"/>
                          <a:ea typeface="Courier New"/>
                          <a:cs typeface="Courier New"/>
                          <a:sym typeface="Courier New"/>
                        </a:rPr>
                        <a:t>f</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extLst>
                  <a:ext uri="{0D108BD9-81ED-4DB2-BD59-A6C34878D82A}">
                    <a16:rowId xmlns:a16="http://schemas.microsoft.com/office/drawing/2014/main" val="10005"/>
                  </a:ext>
                </a:extLst>
              </a:tr>
              <a:tr h="973614">
                <a:tc>
                  <a:txBody>
                    <a:bodyPr/>
                    <a:lstStyle/>
                    <a:p>
                      <a:pPr defTabSz="1828800"/>
                      <a:r>
                        <a:rPr sz="3200">
                          <a:latin typeface="Arial"/>
                          <a:ea typeface="Arial"/>
                          <a:cs typeface="Arial"/>
                          <a:sym typeface="Arial"/>
                        </a:rPr>
                        <a:t>U.S. DOD Network Information Center</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tc>
                  <a:txBody>
                    <a:bodyPr/>
                    <a:lstStyle/>
                    <a:p>
                      <a:pPr defTabSz="1828800"/>
                      <a:r>
                        <a:rPr sz="3200">
                          <a:latin typeface="Courier New"/>
                          <a:ea typeface="Courier New"/>
                          <a:cs typeface="Courier New"/>
                          <a:sym typeface="Courier New"/>
                        </a:rPr>
                        <a:t>g</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extLst>
                  <a:ext uri="{0D108BD9-81ED-4DB2-BD59-A6C34878D82A}">
                    <a16:rowId xmlns:a16="http://schemas.microsoft.com/office/drawing/2014/main" val="10006"/>
                  </a:ext>
                </a:extLst>
              </a:tr>
              <a:tr h="830777">
                <a:tc>
                  <a:txBody>
                    <a:bodyPr/>
                    <a:lstStyle/>
                    <a:p>
                      <a:pPr defTabSz="1828800"/>
                      <a:r>
                        <a:rPr sz="3200">
                          <a:latin typeface="Arial"/>
                          <a:ea typeface="Arial"/>
                          <a:cs typeface="Arial"/>
                          <a:sym typeface="Arial"/>
                        </a:rPr>
                        <a:t>U.S. Army Research Lab</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tc>
                  <a:txBody>
                    <a:bodyPr/>
                    <a:lstStyle/>
                    <a:p>
                      <a:pPr defTabSz="1828800"/>
                      <a:r>
                        <a:rPr sz="3200">
                          <a:latin typeface="Courier New"/>
                          <a:ea typeface="Courier New"/>
                          <a:cs typeface="Courier New"/>
                          <a:sym typeface="Courier New"/>
                        </a:rPr>
                        <a:t>h</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extLst>
                  <a:ext uri="{0D108BD9-81ED-4DB2-BD59-A6C34878D82A}">
                    <a16:rowId xmlns:a16="http://schemas.microsoft.com/office/drawing/2014/main" val="10007"/>
                  </a:ext>
                </a:extLst>
              </a:tr>
              <a:tr h="830777">
                <a:tc>
                  <a:txBody>
                    <a:bodyPr/>
                    <a:lstStyle/>
                    <a:p>
                      <a:pPr defTabSz="1828800"/>
                      <a:r>
                        <a:rPr sz="3200">
                          <a:latin typeface="Arial"/>
                          <a:ea typeface="Arial"/>
                          <a:cs typeface="Arial"/>
                          <a:sym typeface="Arial"/>
                        </a:rPr>
                        <a:t>Netnod</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tc>
                  <a:txBody>
                    <a:bodyPr/>
                    <a:lstStyle/>
                    <a:p>
                      <a:pPr defTabSz="1828800"/>
                      <a:r>
                        <a:rPr sz="3200">
                          <a:latin typeface="Courier New"/>
                          <a:ea typeface="Courier New"/>
                          <a:cs typeface="Courier New"/>
                          <a:sym typeface="Courier New"/>
                        </a:rPr>
                        <a:t>i</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extLst>
                  <a:ext uri="{0D108BD9-81ED-4DB2-BD59-A6C34878D82A}">
                    <a16:rowId xmlns:a16="http://schemas.microsoft.com/office/drawing/2014/main" val="10008"/>
                  </a:ext>
                </a:extLst>
              </a:tr>
              <a:tr h="830777">
                <a:tc>
                  <a:txBody>
                    <a:bodyPr/>
                    <a:lstStyle/>
                    <a:p>
                      <a:pPr defTabSz="1828800"/>
                      <a:r>
                        <a:rPr sz="3200">
                          <a:latin typeface="Arial"/>
                          <a:ea typeface="Arial"/>
                          <a:cs typeface="Arial"/>
                          <a:sym typeface="Arial"/>
                        </a:rPr>
                        <a:t>Verisign, Inc.</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tc>
                  <a:txBody>
                    <a:bodyPr/>
                    <a:lstStyle/>
                    <a:p>
                      <a:pPr defTabSz="1828800"/>
                      <a:r>
                        <a:rPr sz="3200">
                          <a:latin typeface="Courier New"/>
                          <a:ea typeface="Courier New"/>
                          <a:cs typeface="Courier New"/>
                          <a:sym typeface="Courier New"/>
                        </a:rPr>
                        <a:t>j</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extLst>
                  <a:ext uri="{0D108BD9-81ED-4DB2-BD59-A6C34878D82A}">
                    <a16:rowId xmlns:a16="http://schemas.microsoft.com/office/drawing/2014/main" val="10009"/>
                  </a:ext>
                </a:extLst>
              </a:tr>
              <a:tr h="830777">
                <a:tc>
                  <a:txBody>
                    <a:bodyPr/>
                    <a:lstStyle/>
                    <a:p>
                      <a:pPr defTabSz="1828800"/>
                      <a:r>
                        <a:rPr sz="3200">
                          <a:latin typeface="Arial"/>
                          <a:ea typeface="Arial"/>
                          <a:cs typeface="Arial"/>
                          <a:sym typeface="Arial"/>
                        </a:rPr>
                        <a:t>RIPE NCC</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tc>
                  <a:txBody>
                    <a:bodyPr/>
                    <a:lstStyle/>
                    <a:p>
                      <a:pPr defTabSz="1828800"/>
                      <a:r>
                        <a:rPr sz="3200">
                          <a:latin typeface="Courier New"/>
                          <a:ea typeface="Courier New"/>
                          <a:cs typeface="Courier New"/>
                          <a:sym typeface="Courier New"/>
                        </a:rPr>
                        <a:t>k</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extLst>
                  <a:ext uri="{0D108BD9-81ED-4DB2-BD59-A6C34878D82A}">
                    <a16:rowId xmlns:a16="http://schemas.microsoft.com/office/drawing/2014/main" val="10010"/>
                  </a:ext>
                </a:extLst>
              </a:tr>
              <a:tr h="830777">
                <a:tc>
                  <a:txBody>
                    <a:bodyPr/>
                    <a:lstStyle/>
                    <a:p>
                      <a:pPr defTabSz="1828800"/>
                      <a:r>
                        <a:rPr sz="3200">
                          <a:latin typeface="Arial"/>
                          <a:ea typeface="Arial"/>
                          <a:cs typeface="Arial"/>
                          <a:sym typeface="Arial"/>
                        </a:rPr>
                        <a:t>ICANN</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tc>
                  <a:txBody>
                    <a:bodyPr/>
                    <a:lstStyle/>
                    <a:p>
                      <a:pPr defTabSz="1828800"/>
                      <a:r>
                        <a:rPr sz="3200">
                          <a:latin typeface="Courier New"/>
                          <a:ea typeface="Courier New"/>
                          <a:cs typeface="Courier New"/>
                          <a:sym typeface="Courier New"/>
                        </a:rPr>
                        <a:t>l</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extLst>
                  <a:ext uri="{0D108BD9-81ED-4DB2-BD59-A6C34878D82A}">
                    <a16:rowId xmlns:a16="http://schemas.microsoft.com/office/drawing/2014/main" val="10011"/>
                  </a:ext>
                </a:extLst>
              </a:tr>
              <a:tr h="830777">
                <a:tc>
                  <a:txBody>
                    <a:bodyPr/>
                    <a:lstStyle/>
                    <a:p>
                      <a:pPr defTabSz="1828800"/>
                      <a:r>
                        <a:rPr sz="3200">
                          <a:latin typeface="Arial"/>
                          <a:ea typeface="Arial"/>
                          <a:cs typeface="Arial"/>
                          <a:sym typeface="Arial"/>
                        </a:rPr>
                        <a:t>WIDE Project</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tc>
                  <a:txBody>
                    <a:bodyPr/>
                    <a:lstStyle/>
                    <a:p>
                      <a:pPr defTabSz="1828800"/>
                      <a:r>
                        <a:rPr sz="3200">
                          <a:latin typeface="Courier New"/>
                          <a:ea typeface="Courier New"/>
                          <a:cs typeface="Courier New"/>
                          <a:sym typeface="Courier New"/>
                        </a:rPr>
                        <a:t>m</a:t>
                      </a:r>
                    </a:p>
                  </a:txBody>
                  <a:tcPr marL="91425" marR="91425" marT="91425" marB="91425" anchor="ctr" horzOverflow="overflow">
                    <a:lnL w="12700">
                      <a:solidFill>
                        <a:srgbClr val="9E9E9E"/>
                      </a:solidFill>
                    </a:lnL>
                    <a:lnR w="12700">
                      <a:solidFill>
                        <a:srgbClr val="9E9E9E"/>
                      </a:solidFill>
                    </a:lnR>
                    <a:lnT w="12700">
                      <a:solidFill>
                        <a:srgbClr val="9E9E9E"/>
                      </a:solidFill>
                    </a:lnT>
                    <a:lnB w="12700">
                      <a:solidFill>
                        <a:srgbClr val="9E9E9E"/>
                      </a:solidFill>
                    </a:lnB>
                  </a:tcPr>
                </a:tc>
                <a:extLst>
                  <a:ext uri="{0D108BD9-81ED-4DB2-BD59-A6C34878D82A}">
                    <a16:rowId xmlns:a16="http://schemas.microsoft.com/office/drawing/2014/main" val="10012"/>
                  </a:ext>
                </a:extLst>
              </a:tr>
            </a:tbl>
          </a:graphicData>
        </a:graphic>
      </p:graphicFrame>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Why expand to distributed systems?"/>
          <p:cNvSpPr txBox="1">
            <a:spLocks noGrp="1"/>
          </p:cNvSpPr>
          <p:nvPr>
            <p:ph type="title"/>
          </p:nvPr>
        </p:nvSpPr>
        <p:spPr>
          <a:prstGeom prst="rect">
            <a:avLst/>
          </a:prstGeom>
        </p:spPr>
        <p:txBody>
          <a:bodyPr/>
          <a:lstStyle>
            <a:lvl1pPr>
              <a:defRPr spc="-200"/>
            </a:lvl1pPr>
          </a:lstStyle>
          <a:p>
            <a:r>
              <a:rPr lang="en-US" dirty="0"/>
              <a:t>Distributed Systems Goals</a:t>
            </a:r>
            <a:endParaRPr dirty="0"/>
          </a:p>
        </p:txBody>
      </p:sp>
      <p:sp>
        <p:nvSpPr>
          <p:cNvPr id="199" name="Scalability…"/>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Scalability</a:t>
            </a:r>
          </a:p>
          <a:p>
            <a:r>
              <a:rPr dirty="0"/>
              <a:t>Performance</a:t>
            </a:r>
          </a:p>
          <a:p>
            <a:r>
              <a:rPr dirty="0"/>
              <a:t>Latency</a:t>
            </a:r>
          </a:p>
          <a:p>
            <a:r>
              <a:rPr dirty="0"/>
              <a:t>Availability</a:t>
            </a:r>
          </a:p>
          <a:p>
            <a:r>
              <a:rPr dirty="0"/>
              <a:t>Fault Tolerance</a:t>
            </a:r>
          </a:p>
        </p:txBody>
      </p:sp>
      <p:sp>
        <p:nvSpPr>
          <p:cNvPr id="200" name="“Distributed Systems for Fun and Profit”, Takada"/>
          <p:cNvSpPr txBox="1"/>
          <p:nvPr/>
        </p:nvSpPr>
        <p:spPr>
          <a:xfrm>
            <a:off x="7012238" y="12138067"/>
            <a:ext cx="8821737" cy="625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3200" u="sng">
                <a:solidFill>
                  <a:srgbClr val="0000FF"/>
                </a:solidFill>
                <a:uFill>
                  <a:solidFill>
                    <a:srgbClr val="0000FF"/>
                  </a:solidFill>
                </a:uFill>
                <a:latin typeface="+mn-lt"/>
                <a:ea typeface="+mn-ea"/>
                <a:cs typeface="+mn-cs"/>
                <a:sym typeface="Helvetica"/>
                <a:hlinkClick r:id="rId3"/>
              </a:defRPr>
            </a:lvl1pPr>
          </a:lstStyle>
          <a:p>
            <a:pPr>
              <a:defRPr>
                <a:solidFill>
                  <a:srgbClr val="000000"/>
                </a:solidFill>
                <a:uFillTx/>
              </a:defRPr>
            </a:pPr>
            <a:r>
              <a:rPr>
                <a:solidFill>
                  <a:srgbClr val="0000FF"/>
                </a:solidFill>
                <a:uFill>
                  <a:solidFill>
                    <a:srgbClr val="0000FF"/>
                  </a:solidFill>
                </a:uFill>
                <a:hlinkClick r:id="rId3"/>
              </a:rPr>
              <a:t>“Distributed Systems for Fun and Profit”, Takada</a:t>
            </a:r>
          </a:p>
        </p:txBody>
      </p:sp>
      <p:sp>
        <p:nvSpPr>
          <p:cNvPr id="3" name="Text Placeholder 2">
            <a:extLst>
              <a:ext uri="{FF2B5EF4-FFF2-40B4-BE49-F238E27FC236}">
                <a16:creationId xmlns:a16="http://schemas.microsoft.com/office/drawing/2014/main" id="{9CD6523B-98DA-58BC-A663-CAFFDAEC7FD6}"/>
              </a:ext>
            </a:extLst>
          </p:cNvPr>
          <p:cNvSpPr>
            <a:spLocks noGrp="1"/>
          </p:cNvSpPr>
          <p:nvPr>
            <p:ph type="body" sz="quarter" idx="1"/>
          </p:nvPr>
        </p:nvSpPr>
        <p:spPr/>
        <p:txBody>
          <a:bodyPr/>
          <a:lstStyle/>
          <a:p>
            <a:endParaRPr lang="en-US"/>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Google Shape;211;p26"/>
          <p:cNvSpPr txBox="1">
            <a:spLocks noGrp="1"/>
          </p:cNvSpPr>
          <p:nvPr>
            <p:ph type="body" idx="1"/>
          </p:nvPr>
        </p:nvSpPr>
        <p:spPr>
          <a:prstGeom prst="rect">
            <a:avLst/>
          </a:prstGeom>
        </p:spPr>
        <p:txBody>
          <a:bodyPr/>
          <a:lstStyle/>
          <a:p>
            <a:pPr marL="645914" indent="-645914" defTabSz="764024">
              <a:spcBef>
                <a:spcPts val="1400"/>
              </a:spcBef>
              <a:defRPr sz="4600"/>
            </a:pPr>
            <a:r>
              <a:t>13 root servers</a:t>
            </a:r>
          </a:p>
          <a:p>
            <a:pPr marL="878442" lvl="1" indent="-465057" defTabSz="764024">
              <a:spcBef>
                <a:spcPts val="1400"/>
              </a:spcBef>
              <a:buFont typeface="Courier New"/>
              <a:defRPr sz="3300">
                <a:latin typeface="Courier New"/>
                <a:ea typeface="Courier New"/>
                <a:cs typeface="Courier New"/>
                <a:sym typeface="Courier New"/>
              </a:defRPr>
            </a:pPr>
            <a:r>
              <a:t>[a-m].root-servers.org</a:t>
            </a:r>
          </a:p>
          <a:p>
            <a:pPr marL="878442" lvl="1" indent="-465057" defTabSz="764024">
              <a:spcBef>
                <a:spcPts val="1400"/>
              </a:spcBef>
              <a:buFont typeface="Courier New"/>
              <a:defRPr sz="3300"/>
            </a:pPr>
            <a:r>
              <a:t>E.g.,</a:t>
            </a:r>
            <a:r>
              <a:rPr>
                <a:latin typeface="Courier New"/>
                <a:ea typeface="Courier New"/>
                <a:cs typeface="Courier New"/>
                <a:sym typeface="Courier New"/>
              </a:rPr>
              <a:t> d.root-servers.org</a:t>
            </a:r>
          </a:p>
          <a:p>
            <a:pPr marL="645914" indent="-645914" defTabSz="764024">
              <a:spcBef>
                <a:spcPts val="1400"/>
              </a:spcBef>
              <a:defRPr sz="4600"/>
            </a:pPr>
            <a:r>
              <a:t>But each root server has multiple copies of the database, which need to be kept in sync.</a:t>
            </a:r>
          </a:p>
          <a:p>
            <a:pPr marL="645914" indent="-645914" defTabSz="764024">
              <a:spcBef>
                <a:spcPts val="1400"/>
              </a:spcBef>
              <a:defRPr sz="4600"/>
            </a:pPr>
            <a:r>
              <a:t>Somewhere around 1500 replicas in total.</a:t>
            </a:r>
          </a:p>
        </p:txBody>
      </p:sp>
      <p:sp>
        <p:nvSpPr>
          <p:cNvPr id="758" name="Google Shape;210;p26"/>
          <p:cNvSpPr txBox="1">
            <a:spLocks noGrp="1"/>
          </p:cNvSpPr>
          <p:nvPr>
            <p:ph type="title"/>
          </p:nvPr>
        </p:nvSpPr>
        <p:spPr>
          <a:prstGeom prst="rect">
            <a:avLst/>
          </a:prstGeom>
        </p:spPr>
        <p:txBody>
          <a:bodyPr/>
          <a:lstStyle>
            <a:lvl1pPr defTabSz="648680">
              <a:defRPr sz="7896" spc="-168"/>
            </a:lvl1pPr>
          </a:lstStyle>
          <a:p>
            <a:r>
              <a:t>There is replication even within the root servers</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Partitioning + Replication"/>
          <p:cNvSpPr txBox="1">
            <a:spLocks noGrp="1"/>
          </p:cNvSpPr>
          <p:nvPr>
            <p:ph type="title"/>
          </p:nvPr>
        </p:nvSpPr>
        <p:spPr>
          <a:prstGeom prst="rect">
            <a:avLst/>
          </a:prstGeom>
        </p:spPr>
        <p:txBody>
          <a:bodyPr/>
          <a:lstStyle>
            <a:lvl1pPr>
              <a:defRPr spc="-200"/>
            </a:lvl1pPr>
          </a:lstStyle>
          <a:p>
            <a:r>
              <a:t>Partitioning + Replication</a:t>
            </a:r>
          </a:p>
        </p:txBody>
      </p:sp>
      <p:sp>
        <p:nvSpPr>
          <p:cNvPr id="761" name="Slide Subtitle"/>
          <p:cNvSpPr txBox="1">
            <a:spLocks noGrp="1"/>
          </p:cNvSpPr>
          <p:nvPr>
            <p:ph type="body" sz="quarter" idx="1"/>
          </p:nvPr>
        </p:nvSpPr>
        <p:spPr>
          <a:xfrm>
            <a:off x="1206500" y="2372961"/>
            <a:ext cx="21971000" cy="934780"/>
          </a:xfrm>
          <a:prstGeom prst="rect">
            <a:avLst/>
          </a:prstGeom>
        </p:spPr>
        <p:txBody>
          <a:bodyPr/>
          <a:lstStyle/>
          <a:p>
            <a:endParaRPr/>
          </a:p>
        </p:txBody>
      </p:sp>
      <p:sp>
        <p:nvSpPr>
          <p:cNvPr id="762" name="Slide bullet text"/>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So, DNS combines both partitioning and replication</a:t>
            </a:r>
          </a:p>
          <a:p>
            <a:r>
              <a:t>As do most distributed systems</a:t>
            </a:r>
          </a:p>
        </p:txBody>
      </p:sp>
      <p:grpSp>
        <p:nvGrpSpPr>
          <p:cNvPr id="767" name="Group 1"/>
          <p:cNvGrpSpPr/>
          <p:nvPr/>
        </p:nvGrpSpPr>
        <p:grpSpPr>
          <a:xfrm>
            <a:off x="7432484" y="7291013"/>
            <a:ext cx="4919849" cy="4919850"/>
            <a:chOff x="0" y="0"/>
            <a:chExt cx="4919848" cy="4919848"/>
          </a:xfrm>
        </p:grpSpPr>
        <p:pic>
          <p:nvPicPr>
            <p:cNvPr id="763" name="Image" descr="Image"/>
            <p:cNvPicPr>
              <a:picLocks noChangeAspect="1"/>
            </p:cNvPicPr>
            <p:nvPr/>
          </p:nvPicPr>
          <p:blipFill>
            <a:blip r:embed="rId3"/>
            <a:stretch>
              <a:fillRect/>
            </a:stretch>
          </p:blipFill>
          <p:spPr>
            <a:xfrm>
              <a:off x="0" y="0"/>
              <a:ext cx="4919849" cy="4919849"/>
            </a:xfrm>
            <a:prstGeom prst="rect">
              <a:avLst/>
            </a:prstGeom>
            <a:ln w="12700" cap="flat">
              <a:noFill/>
              <a:miter lim="400000"/>
            </a:ln>
            <a:effectLst/>
          </p:spPr>
        </p:pic>
        <p:grpSp>
          <p:nvGrpSpPr>
            <p:cNvPr id="766" name="A"/>
            <p:cNvGrpSpPr/>
            <p:nvPr/>
          </p:nvGrpSpPr>
          <p:grpSpPr>
            <a:xfrm>
              <a:off x="1566954" y="2913874"/>
              <a:ext cx="1785940" cy="1785940"/>
              <a:chOff x="0" y="0"/>
              <a:chExt cx="1785939" cy="1785939"/>
            </a:xfrm>
          </p:grpSpPr>
          <p:sp>
            <p:nvSpPr>
              <p:cNvPr id="764" name="Square"/>
              <p:cNvSpPr/>
              <p:nvPr/>
            </p:nvSpPr>
            <p:spPr>
              <a:xfrm>
                <a:off x="-1" y="-1"/>
                <a:ext cx="1785941" cy="1785941"/>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765" name="A"/>
              <p:cNvSpPr txBox="1"/>
              <p:nvPr/>
            </p:nvSpPr>
            <p:spPr>
              <a:xfrm>
                <a:off x="-1" y="580232"/>
                <a:ext cx="1785941"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A</a:t>
                </a:r>
              </a:p>
            </p:txBody>
          </p:sp>
        </p:grpSp>
      </p:grpSp>
      <p:grpSp>
        <p:nvGrpSpPr>
          <p:cNvPr id="772" name="Group 1"/>
          <p:cNvGrpSpPr/>
          <p:nvPr/>
        </p:nvGrpSpPr>
        <p:grpSpPr>
          <a:xfrm>
            <a:off x="1562925" y="7291013"/>
            <a:ext cx="4919849" cy="4919850"/>
            <a:chOff x="0" y="0"/>
            <a:chExt cx="4919848" cy="4919848"/>
          </a:xfrm>
        </p:grpSpPr>
        <p:pic>
          <p:nvPicPr>
            <p:cNvPr id="768" name="Image" descr="Image"/>
            <p:cNvPicPr>
              <a:picLocks noChangeAspect="1"/>
            </p:cNvPicPr>
            <p:nvPr/>
          </p:nvPicPr>
          <p:blipFill>
            <a:blip r:embed="rId3"/>
            <a:stretch>
              <a:fillRect/>
            </a:stretch>
          </p:blipFill>
          <p:spPr>
            <a:xfrm>
              <a:off x="0" y="0"/>
              <a:ext cx="4919849" cy="4919849"/>
            </a:xfrm>
            <a:prstGeom prst="rect">
              <a:avLst/>
            </a:prstGeom>
            <a:ln w="12700" cap="flat">
              <a:noFill/>
              <a:miter lim="400000"/>
            </a:ln>
            <a:effectLst/>
          </p:spPr>
        </p:pic>
        <p:grpSp>
          <p:nvGrpSpPr>
            <p:cNvPr id="771" name="A"/>
            <p:cNvGrpSpPr/>
            <p:nvPr/>
          </p:nvGrpSpPr>
          <p:grpSpPr>
            <a:xfrm>
              <a:off x="1566954" y="2979111"/>
              <a:ext cx="1785940" cy="1785940"/>
              <a:chOff x="0" y="0"/>
              <a:chExt cx="1785939" cy="1785939"/>
            </a:xfrm>
          </p:grpSpPr>
          <p:sp>
            <p:nvSpPr>
              <p:cNvPr id="769" name="Square"/>
              <p:cNvSpPr/>
              <p:nvPr/>
            </p:nvSpPr>
            <p:spPr>
              <a:xfrm>
                <a:off x="-1" y="-1"/>
                <a:ext cx="1785941" cy="1785941"/>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770" name="A"/>
              <p:cNvSpPr txBox="1"/>
              <p:nvPr/>
            </p:nvSpPr>
            <p:spPr>
              <a:xfrm>
                <a:off x="-1" y="580232"/>
                <a:ext cx="1785941"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A</a:t>
                </a:r>
              </a:p>
            </p:txBody>
          </p:sp>
        </p:grpSp>
      </p:grpSp>
      <p:grpSp>
        <p:nvGrpSpPr>
          <p:cNvPr id="777" name="Group 1"/>
          <p:cNvGrpSpPr/>
          <p:nvPr/>
        </p:nvGrpSpPr>
        <p:grpSpPr>
          <a:xfrm>
            <a:off x="19171603" y="7291013"/>
            <a:ext cx="4919849" cy="4919850"/>
            <a:chOff x="0" y="0"/>
            <a:chExt cx="4919848" cy="4919848"/>
          </a:xfrm>
        </p:grpSpPr>
        <p:pic>
          <p:nvPicPr>
            <p:cNvPr id="773" name="Image" descr="Image"/>
            <p:cNvPicPr>
              <a:picLocks noChangeAspect="1"/>
            </p:cNvPicPr>
            <p:nvPr/>
          </p:nvPicPr>
          <p:blipFill>
            <a:blip r:embed="rId3"/>
            <a:stretch>
              <a:fillRect/>
            </a:stretch>
          </p:blipFill>
          <p:spPr>
            <a:xfrm>
              <a:off x="0" y="0"/>
              <a:ext cx="4919849" cy="4919849"/>
            </a:xfrm>
            <a:prstGeom prst="rect">
              <a:avLst/>
            </a:prstGeom>
            <a:ln w="12700" cap="flat">
              <a:noFill/>
              <a:miter lim="400000"/>
            </a:ln>
            <a:effectLst/>
          </p:spPr>
        </p:pic>
        <p:grpSp>
          <p:nvGrpSpPr>
            <p:cNvPr id="776" name="B"/>
            <p:cNvGrpSpPr/>
            <p:nvPr/>
          </p:nvGrpSpPr>
          <p:grpSpPr>
            <a:xfrm>
              <a:off x="1566954" y="2832328"/>
              <a:ext cx="1785940" cy="1785940"/>
              <a:chOff x="0" y="0"/>
              <a:chExt cx="1785939" cy="1785939"/>
            </a:xfrm>
          </p:grpSpPr>
          <p:sp>
            <p:nvSpPr>
              <p:cNvPr id="774" name="Square"/>
              <p:cNvSpPr/>
              <p:nvPr/>
            </p:nvSpPr>
            <p:spPr>
              <a:xfrm>
                <a:off x="-1" y="-1"/>
                <a:ext cx="1785941" cy="1785941"/>
              </a:xfrm>
              <a:prstGeom prst="rect">
                <a:avLst/>
              </a:prstGeom>
              <a:solidFill>
                <a:srgbClr val="A92633"/>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775" name="B"/>
              <p:cNvSpPr txBox="1"/>
              <p:nvPr/>
            </p:nvSpPr>
            <p:spPr>
              <a:xfrm>
                <a:off x="-1" y="580232"/>
                <a:ext cx="1785941"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B</a:t>
                </a:r>
              </a:p>
            </p:txBody>
          </p:sp>
        </p:grpSp>
      </p:grpSp>
      <p:grpSp>
        <p:nvGrpSpPr>
          <p:cNvPr id="782" name="Group 1"/>
          <p:cNvGrpSpPr/>
          <p:nvPr/>
        </p:nvGrpSpPr>
        <p:grpSpPr>
          <a:xfrm>
            <a:off x="13302044" y="7291013"/>
            <a:ext cx="4919849" cy="4919850"/>
            <a:chOff x="0" y="0"/>
            <a:chExt cx="4919848" cy="4919848"/>
          </a:xfrm>
        </p:grpSpPr>
        <p:pic>
          <p:nvPicPr>
            <p:cNvPr id="778" name="Image" descr="Image"/>
            <p:cNvPicPr>
              <a:picLocks noChangeAspect="1"/>
            </p:cNvPicPr>
            <p:nvPr/>
          </p:nvPicPr>
          <p:blipFill>
            <a:blip r:embed="rId3"/>
            <a:stretch>
              <a:fillRect/>
            </a:stretch>
          </p:blipFill>
          <p:spPr>
            <a:xfrm>
              <a:off x="0" y="0"/>
              <a:ext cx="4919849" cy="4919849"/>
            </a:xfrm>
            <a:prstGeom prst="rect">
              <a:avLst/>
            </a:prstGeom>
            <a:ln w="12700" cap="flat">
              <a:noFill/>
              <a:miter lim="400000"/>
            </a:ln>
            <a:effectLst/>
          </p:spPr>
        </p:pic>
        <p:grpSp>
          <p:nvGrpSpPr>
            <p:cNvPr id="781" name="B"/>
            <p:cNvGrpSpPr/>
            <p:nvPr/>
          </p:nvGrpSpPr>
          <p:grpSpPr>
            <a:xfrm>
              <a:off x="1566954" y="2946492"/>
              <a:ext cx="1785940" cy="1785940"/>
              <a:chOff x="0" y="0"/>
              <a:chExt cx="1785939" cy="1785939"/>
            </a:xfrm>
          </p:grpSpPr>
          <p:sp>
            <p:nvSpPr>
              <p:cNvPr id="779" name="Square"/>
              <p:cNvSpPr/>
              <p:nvPr/>
            </p:nvSpPr>
            <p:spPr>
              <a:xfrm>
                <a:off x="-1" y="-1"/>
                <a:ext cx="1785941" cy="1785941"/>
              </a:xfrm>
              <a:prstGeom prst="rect">
                <a:avLst/>
              </a:prstGeom>
              <a:solidFill>
                <a:srgbClr val="A92633"/>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780" name="B"/>
              <p:cNvSpPr txBox="1"/>
              <p:nvPr/>
            </p:nvSpPr>
            <p:spPr>
              <a:xfrm>
                <a:off x="-1" y="580232"/>
                <a:ext cx="1785941"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B</a:t>
                </a:r>
              </a:p>
            </p:txBody>
          </p:sp>
        </p:grpSp>
      </p:gr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Replication Problem: Consistency"/>
          <p:cNvSpPr txBox="1">
            <a:spLocks noGrp="1"/>
          </p:cNvSpPr>
          <p:nvPr>
            <p:ph type="title"/>
          </p:nvPr>
        </p:nvSpPr>
        <p:spPr>
          <a:prstGeom prst="rect">
            <a:avLst/>
          </a:prstGeom>
        </p:spPr>
        <p:txBody>
          <a:bodyPr/>
          <a:lstStyle>
            <a:lvl1pPr>
              <a:defRPr spc="-200"/>
            </a:lvl1pPr>
          </a:lstStyle>
          <a:p>
            <a:r>
              <a:t>Replication Problem: Consistency</a:t>
            </a:r>
          </a:p>
        </p:txBody>
      </p:sp>
      <p:sp>
        <p:nvSpPr>
          <p:cNvPr id="787" name="We probably want our system to work like this"/>
          <p:cNvSpPr txBox="1">
            <a:spLocks noGrp="1"/>
          </p:cNvSpPr>
          <p:nvPr>
            <p:ph type="body" sz="quarter" idx="1"/>
          </p:nvPr>
        </p:nvSpPr>
        <p:spPr>
          <a:xfrm>
            <a:off x="1206500" y="2372961"/>
            <a:ext cx="21971000" cy="934780"/>
          </a:xfrm>
          <a:prstGeom prst="rect">
            <a:avLst/>
          </a:prstGeom>
        </p:spPr>
        <p:txBody>
          <a:bodyPr/>
          <a:lstStyle/>
          <a:p>
            <a:r>
              <a:t>We probably want our system to work like this</a:t>
            </a:r>
          </a:p>
        </p:txBody>
      </p:sp>
      <p:pic>
        <p:nvPicPr>
          <p:cNvPr id="788" name="Image" descr="Image"/>
          <p:cNvPicPr>
            <a:picLocks noChangeAspect="1"/>
          </p:cNvPicPr>
          <p:nvPr/>
        </p:nvPicPr>
        <p:blipFill>
          <a:blip r:embed="rId3"/>
          <a:stretch>
            <a:fillRect/>
          </a:stretch>
        </p:blipFill>
        <p:spPr>
          <a:xfrm>
            <a:off x="6541445" y="7210004"/>
            <a:ext cx="3540741" cy="3540741"/>
          </a:xfrm>
          <a:prstGeom prst="rect">
            <a:avLst/>
          </a:prstGeom>
          <a:ln w="12700">
            <a:miter lim="400000"/>
          </a:ln>
        </p:spPr>
      </p:pic>
      <p:grpSp>
        <p:nvGrpSpPr>
          <p:cNvPr id="791" name="A"/>
          <p:cNvGrpSpPr/>
          <p:nvPr/>
        </p:nvGrpSpPr>
        <p:grpSpPr>
          <a:xfrm>
            <a:off x="6894173" y="9499062"/>
            <a:ext cx="854984" cy="854984"/>
            <a:chOff x="0" y="0"/>
            <a:chExt cx="854982" cy="854982"/>
          </a:xfrm>
        </p:grpSpPr>
        <p:sp>
          <p:nvSpPr>
            <p:cNvPr id="789" name="Square"/>
            <p:cNvSpPr/>
            <p:nvPr/>
          </p:nvSpPr>
          <p:spPr>
            <a:xfrm>
              <a:off x="0" y="0"/>
              <a:ext cx="854983" cy="854983"/>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790" name="A"/>
            <p:cNvSpPr txBox="1"/>
            <p:nvPr/>
          </p:nvSpPr>
          <p:spPr>
            <a:xfrm>
              <a:off x="0" y="114754"/>
              <a:ext cx="854983"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A</a:t>
              </a:r>
            </a:p>
          </p:txBody>
        </p:sp>
      </p:grpSp>
      <p:grpSp>
        <p:nvGrpSpPr>
          <p:cNvPr id="794" name="B"/>
          <p:cNvGrpSpPr/>
          <p:nvPr/>
        </p:nvGrpSpPr>
        <p:grpSpPr>
          <a:xfrm>
            <a:off x="8742150" y="9499062"/>
            <a:ext cx="854984" cy="854984"/>
            <a:chOff x="0" y="0"/>
            <a:chExt cx="854982" cy="854982"/>
          </a:xfrm>
        </p:grpSpPr>
        <p:sp>
          <p:nvSpPr>
            <p:cNvPr id="792" name="Square"/>
            <p:cNvSpPr/>
            <p:nvPr/>
          </p:nvSpPr>
          <p:spPr>
            <a:xfrm>
              <a:off x="0" y="0"/>
              <a:ext cx="854983" cy="854983"/>
            </a:xfrm>
            <a:prstGeom prst="rect">
              <a:avLst/>
            </a:prstGeom>
            <a:solidFill>
              <a:srgbClr val="A92633"/>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793" name="B"/>
            <p:cNvSpPr txBox="1"/>
            <p:nvPr/>
          </p:nvSpPr>
          <p:spPr>
            <a:xfrm>
              <a:off x="0" y="114754"/>
              <a:ext cx="854983"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B</a:t>
              </a:r>
            </a:p>
          </p:txBody>
        </p:sp>
      </p:grpSp>
      <p:pic>
        <p:nvPicPr>
          <p:cNvPr id="795" name="Image" descr="Image"/>
          <p:cNvPicPr>
            <a:picLocks noChangeAspect="1"/>
          </p:cNvPicPr>
          <p:nvPr/>
        </p:nvPicPr>
        <p:blipFill>
          <a:blip r:embed="rId4"/>
          <a:stretch>
            <a:fillRect/>
          </a:stretch>
        </p:blipFill>
        <p:spPr>
          <a:xfrm>
            <a:off x="7016115" y="3533266"/>
            <a:ext cx="2591403" cy="2591403"/>
          </a:xfrm>
          <a:prstGeom prst="rect">
            <a:avLst/>
          </a:prstGeom>
          <a:ln w="12700">
            <a:miter lim="400000"/>
          </a:ln>
        </p:spPr>
      </p:pic>
      <p:pic>
        <p:nvPicPr>
          <p:cNvPr id="796" name="Image" descr="Image"/>
          <p:cNvPicPr>
            <a:picLocks noChangeAspect="1"/>
          </p:cNvPicPr>
          <p:nvPr/>
        </p:nvPicPr>
        <p:blipFill>
          <a:blip r:embed="rId3"/>
          <a:stretch>
            <a:fillRect/>
          </a:stretch>
        </p:blipFill>
        <p:spPr>
          <a:xfrm>
            <a:off x="14036682" y="7210004"/>
            <a:ext cx="3540741" cy="3540741"/>
          </a:xfrm>
          <a:prstGeom prst="rect">
            <a:avLst/>
          </a:prstGeom>
          <a:ln w="12700">
            <a:miter lim="400000"/>
          </a:ln>
        </p:spPr>
      </p:pic>
      <p:grpSp>
        <p:nvGrpSpPr>
          <p:cNvPr id="799" name="A"/>
          <p:cNvGrpSpPr/>
          <p:nvPr/>
        </p:nvGrpSpPr>
        <p:grpSpPr>
          <a:xfrm>
            <a:off x="14389410" y="9499062"/>
            <a:ext cx="854984" cy="854984"/>
            <a:chOff x="0" y="0"/>
            <a:chExt cx="854982" cy="854982"/>
          </a:xfrm>
        </p:grpSpPr>
        <p:sp>
          <p:nvSpPr>
            <p:cNvPr id="797" name="Square"/>
            <p:cNvSpPr/>
            <p:nvPr/>
          </p:nvSpPr>
          <p:spPr>
            <a:xfrm>
              <a:off x="0" y="0"/>
              <a:ext cx="854983" cy="854983"/>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798" name="A"/>
            <p:cNvSpPr txBox="1"/>
            <p:nvPr/>
          </p:nvSpPr>
          <p:spPr>
            <a:xfrm>
              <a:off x="0" y="114754"/>
              <a:ext cx="854983"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A</a:t>
              </a:r>
            </a:p>
          </p:txBody>
        </p:sp>
      </p:grpSp>
      <p:grpSp>
        <p:nvGrpSpPr>
          <p:cNvPr id="802" name="B"/>
          <p:cNvGrpSpPr/>
          <p:nvPr/>
        </p:nvGrpSpPr>
        <p:grpSpPr>
          <a:xfrm>
            <a:off x="16237385" y="9499062"/>
            <a:ext cx="854984" cy="854984"/>
            <a:chOff x="0" y="0"/>
            <a:chExt cx="854982" cy="854982"/>
          </a:xfrm>
        </p:grpSpPr>
        <p:sp>
          <p:nvSpPr>
            <p:cNvPr id="800" name="Square"/>
            <p:cNvSpPr/>
            <p:nvPr/>
          </p:nvSpPr>
          <p:spPr>
            <a:xfrm>
              <a:off x="0" y="0"/>
              <a:ext cx="854983" cy="854983"/>
            </a:xfrm>
            <a:prstGeom prst="rect">
              <a:avLst/>
            </a:prstGeom>
            <a:solidFill>
              <a:srgbClr val="A92633"/>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801" name="B"/>
            <p:cNvSpPr txBox="1"/>
            <p:nvPr/>
          </p:nvSpPr>
          <p:spPr>
            <a:xfrm>
              <a:off x="0" y="114754"/>
              <a:ext cx="854983"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B</a:t>
              </a:r>
            </a:p>
          </p:txBody>
        </p:sp>
      </p:grpSp>
      <p:pic>
        <p:nvPicPr>
          <p:cNvPr id="803" name="Image" descr="Image"/>
          <p:cNvPicPr>
            <a:picLocks noChangeAspect="1"/>
          </p:cNvPicPr>
          <p:nvPr/>
        </p:nvPicPr>
        <p:blipFill>
          <a:blip r:embed="rId4"/>
          <a:stretch>
            <a:fillRect/>
          </a:stretch>
        </p:blipFill>
        <p:spPr>
          <a:xfrm>
            <a:off x="14511351" y="3533266"/>
            <a:ext cx="2591403" cy="2591403"/>
          </a:xfrm>
          <a:prstGeom prst="rect">
            <a:avLst/>
          </a:prstGeom>
          <a:ln w="12700">
            <a:miter lim="400000"/>
          </a:ln>
        </p:spPr>
      </p:pic>
      <p:grpSp>
        <p:nvGrpSpPr>
          <p:cNvPr id="806" name="Group"/>
          <p:cNvGrpSpPr/>
          <p:nvPr/>
        </p:nvGrpSpPr>
        <p:grpSpPr>
          <a:xfrm>
            <a:off x="5648677" y="5789548"/>
            <a:ext cx="2445385" cy="1909700"/>
            <a:chOff x="0" y="0"/>
            <a:chExt cx="2445384" cy="1909698"/>
          </a:xfrm>
        </p:grpSpPr>
        <p:sp>
          <p:nvSpPr>
            <p:cNvPr id="804" name="Line"/>
            <p:cNvSpPr/>
            <p:nvPr/>
          </p:nvSpPr>
          <p:spPr>
            <a:xfrm flipH="1">
              <a:off x="1918686" y="0"/>
              <a:ext cx="2" cy="1909699"/>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805" name="Set A=5"/>
            <p:cNvSpPr txBox="1"/>
            <p:nvPr/>
          </p:nvSpPr>
          <p:spPr>
            <a:xfrm>
              <a:off x="-1" y="1000468"/>
              <a:ext cx="2445385"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5000">
                  <a:solidFill>
                    <a:srgbClr val="000000"/>
                  </a:solidFill>
                  <a:latin typeface="Helvetica Light"/>
                  <a:ea typeface="Helvetica Light"/>
                  <a:cs typeface="Helvetica Light"/>
                  <a:sym typeface="Helvetica Light"/>
                </a:defRPr>
              </a:lvl1pPr>
            </a:lstStyle>
            <a:p>
              <a:r>
                <a:t>Set A=5</a:t>
              </a:r>
            </a:p>
          </p:txBody>
        </p:sp>
      </p:grpSp>
      <p:sp>
        <p:nvSpPr>
          <p:cNvPr id="807" name="6"/>
          <p:cNvSpPr txBox="1"/>
          <p:nvPr/>
        </p:nvSpPr>
        <p:spPr>
          <a:xfrm>
            <a:off x="7067347" y="10443661"/>
            <a:ext cx="50863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6</a:t>
            </a:r>
          </a:p>
        </p:txBody>
      </p:sp>
      <p:sp>
        <p:nvSpPr>
          <p:cNvPr id="808" name="7"/>
          <p:cNvSpPr txBox="1"/>
          <p:nvPr/>
        </p:nvSpPr>
        <p:spPr>
          <a:xfrm>
            <a:off x="8915323" y="10443661"/>
            <a:ext cx="50863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7</a:t>
            </a:r>
          </a:p>
        </p:txBody>
      </p:sp>
      <p:sp>
        <p:nvSpPr>
          <p:cNvPr id="809" name="7"/>
          <p:cNvSpPr txBox="1"/>
          <p:nvPr/>
        </p:nvSpPr>
        <p:spPr>
          <a:xfrm>
            <a:off x="16410559" y="10443661"/>
            <a:ext cx="50863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7</a:t>
            </a:r>
          </a:p>
        </p:txBody>
      </p:sp>
      <p:sp>
        <p:nvSpPr>
          <p:cNvPr id="810" name="6"/>
          <p:cNvSpPr txBox="1"/>
          <p:nvPr/>
        </p:nvSpPr>
        <p:spPr>
          <a:xfrm>
            <a:off x="14562583" y="10443661"/>
            <a:ext cx="50863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6</a:t>
            </a:r>
          </a:p>
        </p:txBody>
      </p:sp>
      <p:sp>
        <p:nvSpPr>
          <p:cNvPr id="811" name="5"/>
          <p:cNvSpPr txBox="1"/>
          <p:nvPr/>
        </p:nvSpPr>
        <p:spPr>
          <a:xfrm>
            <a:off x="7067347" y="10443661"/>
            <a:ext cx="508635" cy="904875"/>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A92633"/>
                </a:solidFill>
                <a:latin typeface="Helvetica Light"/>
                <a:ea typeface="Helvetica Light"/>
                <a:cs typeface="Helvetica Light"/>
                <a:sym typeface="Helvetica Light"/>
              </a:defRPr>
            </a:lvl1pPr>
          </a:lstStyle>
          <a:p>
            <a:r>
              <a:t>5</a:t>
            </a:r>
          </a:p>
        </p:txBody>
      </p:sp>
      <p:grpSp>
        <p:nvGrpSpPr>
          <p:cNvPr id="814" name="Group"/>
          <p:cNvGrpSpPr/>
          <p:nvPr/>
        </p:nvGrpSpPr>
        <p:grpSpPr>
          <a:xfrm>
            <a:off x="8964151" y="5789548"/>
            <a:ext cx="2451128" cy="2042288"/>
            <a:chOff x="0" y="0"/>
            <a:chExt cx="2451126" cy="2042287"/>
          </a:xfrm>
        </p:grpSpPr>
        <p:sp>
          <p:nvSpPr>
            <p:cNvPr id="812" name="“OK”!"/>
            <p:cNvSpPr txBox="1"/>
            <p:nvPr/>
          </p:nvSpPr>
          <p:spPr>
            <a:xfrm>
              <a:off x="672492" y="1137413"/>
              <a:ext cx="1778635"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5000">
                  <a:solidFill>
                    <a:srgbClr val="000000"/>
                  </a:solidFill>
                  <a:latin typeface="Helvetica Light"/>
                  <a:ea typeface="Helvetica Light"/>
                  <a:cs typeface="Helvetica Light"/>
                  <a:sym typeface="Helvetica Light"/>
                </a:defRPr>
              </a:lvl1pPr>
            </a:lstStyle>
            <a:p>
              <a:r>
                <a:t>“OK”!</a:t>
              </a:r>
            </a:p>
          </p:txBody>
        </p:sp>
        <p:sp>
          <p:nvSpPr>
            <p:cNvPr id="813" name="Line"/>
            <p:cNvSpPr/>
            <p:nvPr/>
          </p:nvSpPr>
          <p:spPr>
            <a:xfrm flipV="1">
              <a:off x="0" y="0"/>
              <a:ext cx="3" cy="1909701"/>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grpSp>
      <p:grpSp>
        <p:nvGrpSpPr>
          <p:cNvPr id="817" name="Group"/>
          <p:cNvGrpSpPr/>
          <p:nvPr/>
        </p:nvGrpSpPr>
        <p:grpSpPr>
          <a:xfrm>
            <a:off x="12840610" y="5789548"/>
            <a:ext cx="2273300" cy="1909700"/>
            <a:chOff x="0" y="0"/>
            <a:chExt cx="2273299" cy="1909698"/>
          </a:xfrm>
        </p:grpSpPr>
        <p:sp>
          <p:nvSpPr>
            <p:cNvPr id="815" name="Line"/>
            <p:cNvSpPr/>
            <p:nvPr/>
          </p:nvSpPr>
          <p:spPr>
            <a:xfrm flipH="1">
              <a:off x="1832644" y="0"/>
              <a:ext cx="2" cy="1909699"/>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816" name="Read A"/>
            <p:cNvSpPr txBox="1"/>
            <p:nvPr/>
          </p:nvSpPr>
          <p:spPr>
            <a:xfrm>
              <a:off x="0" y="1000468"/>
              <a:ext cx="2273300"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5000">
                  <a:solidFill>
                    <a:srgbClr val="000000"/>
                  </a:solidFill>
                  <a:latin typeface="Helvetica Light"/>
                  <a:ea typeface="Helvetica Light"/>
                  <a:cs typeface="Helvetica Light"/>
                  <a:sym typeface="Helvetica Light"/>
                </a:defRPr>
              </a:lvl1pPr>
            </a:lstStyle>
            <a:p>
              <a:r>
                <a:t>Read A</a:t>
              </a:r>
            </a:p>
          </p:txBody>
        </p:sp>
      </p:grpSp>
      <p:grpSp>
        <p:nvGrpSpPr>
          <p:cNvPr id="820" name="Group"/>
          <p:cNvGrpSpPr/>
          <p:nvPr/>
        </p:nvGrpSpPr>
        <p:grpSpPr>
          <a:xfrm>
            <a:off x="16395948" y="5789548"/>
            <a:ext cx="2168870" cy="2042288"/>
            <a:chOff x="0" y="0"/>
            <a:chExt cx="2168869" cy="2042287"/>
          </a:xfrm>
        </p:grpSpPr>
        <p:sp>
          <p:nvSpPr>
            <p:cNvPr id="818" name="“5”!"/>
            <p:cNvSpPr txBox="1"/>
            <p:nvPr/>
          </p:nvSpPr>
          <p:spPr>
            <a:xfrm>
              <a:off x="954750" y="1137413"/>
              <a:ext cx="1214120"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5000">
                  <a:solidFill>
                    <a:srgbClr val="000000"/>
                  </a:solidFill>
                  <a:latin typeface="Helvetica Light"/>
                  <a:ea typeface="Helvetica Light"/>
                  <a:cs typeface="Helvetica Light"/>
                  <a:sym typeface="Helvetica Light"/>
                </a:defRPr>
              </a:lvl1pPr>
            </a:lstStyle>
            <a:p>
              <a:r>
                <a:t>“5”!</a:t>
              </a:r>
            </a:p>
          </p:txBody>
        </p:sp>
        <p:sp>
          <p:nvSpPr>
            <p:cNvPr id="819" name="Line"/>
            <p:cNvSpPr/>
            <p:nvPr/>
          </p:nvSpPr>
          <p:spPr>
            <a:xfrm flipV="1">
              <a:off x="0" y="0"/>
              <a:ext cx="3" cy="1909701"/>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grpSp>
      <p:sp>
        <p:nvSpPr>
          <p:cNvPr id="821" name="5"/>
          <p:cNvSpPr txBox="1"/>
          <p:nvPr/>
        </p:nvSpPr>
        <p:spPr>
          <a:xfrm>
            <a:off x="14562583" y="10443661"/>
            <a:ext cx="508635" cy="904875"/>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A92633"/>
                </a:solidFill>
                <a:latin typeface="Helvetica Light"/>
                <a:ea typeface="Helvetica Light"/>
                <a:cs typeface="Helvetica Light"/>
                <a:sym typeface="Helvetica Light"/>
              </a:defRPr>
            </a:lvl1pPr>
          </a:lstStyle>
          <a:p>
            <a:r>
              <a:t>5</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1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8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8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8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p:tmAbs val="0"/>
                                  </p:iterate>
                                  <p:childTnLst>
                                    <p:set>
                                      <p:cBhvr>
                                        <p:cTn id="25" fill="hold"/>
                                        <p:tgtEl>
                                          <p:spTgt spid="8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 grpId="0" animBg="1" advAuto="0"/>
      <p:bldP spid="811" grpId="0" animBg="1" advAuto="0"/>
      <p:bldP spid="814" grpId="0" animBg="1" advAuto="0"/>
      <p:bldP spid="817" grpId="0" animBg="1" advAuto="0"/>
      <p:bldP spid="820" grpId="0" animBg="1" advAuto="0"/>
      <p:bldP spid="821"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Sequential Consistency"/>
          <p:cNvSpPr txBox="1">
            <a:spLocks noGrp="1"/>
          </p:cNvSpPr>
          <p:nvPr>
            <p:ph type="title"/>
          </p:nvPr>
        </p:nvSpPr>
        <p:spPr>
          <a:prstGeom prst="rect">
            <a:avLst/>
          </a:prstGeom>
        </p:spPr>
        <p:txBody>
          <a:bodyPr/>
          <a:lstStyle>
            <a:lvl1pPr>
              <a:defRPr spc="-200"/>
            </a:lvl1pPr>
          </a:lstStyle>
          <a:p>
            <a:r>
              <a:t>Sequential Consistency</a:t>
            </a:r>
          </a:p>
        </p:txBody>
      </p:sp>
      <p:sp>
        <p:nvSpPr>
          <p:cNvPr id="826" name="AKA: Behaves like a single machine would"/>
          <p:cNvSpPr txBox="1">
            <a:spLocks noGrp="1"/>
          </p:cNvSpPr>
          <p:nvPr>
            <p:ph type="body" sz="quarter" idx="1"/>
          </p:nvPr>
        </p:nvSpPr>
        <p:spPr>
          <a:xfrm>
            <a:off x="1206500" y="2372961"/>
            <a:ext cx="21971000" cy="934780"/>
          </a:xfrm>
          <a:prstGeom prst="rect">
            <a:avLst/>
          </a:prstGeom>
        </p:spPr>
        <p:txBody>
          <a:bodyPr/>
          <a:lstStyle/>
          <a:p>
            <a:r>
              <a:t>AKA: Behaves like a single machine would</a:t>
            </a:r>
          </a:p>
        </p:txBody>
      </p:sp>
      <p:sp>
        <p:nvSpPr>
          <p:cNvPr id="827" name="Slide bullet text"/>
          <p:cNvSpPr txBox="1">
            <a:spLocks noGrp="1"/>
          </p:cNvSpPr>
          <p:nvPr>
            <p:ph type="body" idx="21"/>
          </p:nvPr>
        </p:nvSpPr>
        <p:spPr>
          <a:prstGeom prst="rect">
            <a:avLst/>
          </a:prstGeom>
        </p:spPr>
        <p:txBody>
          <a:bodyPr/>
          <a:lstStyle/>
          <a:p>
            <a:endParaRPr/>
          </a:p>
        </p:txBody>
      </p:sp>
      <p:pic>
        <p:nvPicPr>
          <p:cNvPr id="828" name="Image" descr="Image"/>
          <p:cNvPicPr>
            <a:picLocks noChangeAspect="1"/>
          </p:cNvPicPr>
          <p:nvPr/>
        </p:nvPicPr>
        <p:blipFill>
          <a:blip r:embed="rId3"/>
          <a:stretch>
            <a:fillRect/>
          </a:stretch>
        </p:blipFill>
        <p:spPr>
          <a:xfrm>
            <a:off x="6541445" y="7210004"/>
            <a:ext cx="3540741" cy="3540741"/>
          </a:xfrm>
          <a:prstGeom prst="rect">
            <a:avLst/>
          </a:prstGeom>
          <a:ln w="12700">
            <a:miter lim="400000"/>
          </a:ln>
        </p:spPr>
      </p:pic>
      <p:grpSp>
        <p:nvGrpSpPr>
          <p:cNvPr id="831" name="A"/>
          <p:cNvGrpSpPr/>
          <p:nvPr/>
        </p:nvGrpSpPr>
        <p:grpSpPr>
          <a:xfrm>
            <a:off x="6894173" y="9499062"/>
            <a:ext cx="854984" cy="854984"/>
            <a:chOff x="0" y="0"/>
            <a:chExt cx="854982" cy="854982"/>
          </a:xfrm>
        </p:grpSpPr>
        <p:sp>
          <p:nvSpPr>
            <p:cNvPr id="829" name="Square"/>
            <p:cNvSpPr/>
            <p:nvPr/>
          </p:nvSpPr>
          <p:spPr>
            <a:xfrm>
              <a:off x="0" y="0"/>
              <a:ext cx="854983" cy="854983"/>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830" name="A"/>
            <p:cNvSpPr txBox="1"/>
            <p:nvPr/>
          </p:nvSpPr>
          <p:spPr>
            <a:xfrm>
              <a:off x="0" y="114754"/>
              <a:ext cx="854983"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A</a:t>
              </a:r>
            </a:p>
          </p:txBody>
        </p:sp>
      </p:grpSp>
      <p:grpSp>
        <p:nvGrpSpPr>
          <p:cNvPr id="834" name="B"/>
          <p:cNvGrpSpPr/>
          <p:nvPr/>
        </p:nvGrpSpPr>
        <p:grpSpPr>
          <a:xfrm>
            <a:off x="8742150" y="9499062"/>
            <a:ext cx="854984" cy="854984"/>
            <a:chOff x="0" y="0"/>
            <a:chExt cx="854982" cy="854982"/>
          </a:xfrm>
        </p:grpSpPr>
        <p:sp>
          <p:nvSpPr>
            <p:cNvPr id="832" name="Square"/>
            <p:cNvSpPr/>
            <p:nvPr/>
          </p:nvSpPr>
          <p:spPr>
            <a:xfrm>
              <a:off x="0" y="0"/>
              <a:ext cx="854983" cy="854983"/>
            </a:xfrm>
            <a:prstGeom prst="rect">
              <a:avLst/>
            </a:prstGeom>
            <a:solidFill>
              <a:srgbClr val="A92633"/>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833" name="B"/>
            <p:cNvSpPr txBox="1"/>
            <p:nvPr/>
          </p:nvSpPr>
          <p:spPr>
            <a:xfrm>
              <a:off x="0" y="114754"/>
              <a:ext cx="854983"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B</a:t>
              </a:r>
            </a:p>
          </p:txBody>
        </p:sp>
      </p:grpSp>
      <p:pic>
        <p:nvPicPr>
          <p:cNvPr id="835" name="Image" descr="Image"/>
          <p:cNvPicPr>
            <a:picLocks noChangeAspect="1"/>
          </p:cNvPicPr>
          <p:nvPr/>
        </p:nvPicPr>
        <p:blipFill>
          <a:blip r:embed="rId4"/>
          <a:stretch>
            <a:fillRect/>
          </a:stretch>
        </p:blipFill>
        <p:spPr>
          <a:xfrm>
            <a:off x="7016115" y="3533266"/>
            <a:ext cx="2591403" cy="2591403"/>
          </a:xfrm>
          <a:prstGeom prst="rect">
            <a:avLst/>
          </a:prstGeom>
          <a:ln w="12700">
            <a:miter lim="400000"/>
          </a:ln>
        </p:spPr>
      </p:pic>
      <p:pic>
        <p:nvPicPr>
          <p:cNvPr id="836" name="Image" descr="Image"/>
          <p:cNvPicPr>
            <a:picLocks noChangeAspect="1"/>
          </p:cNvPicPr>
          <p:nvPr/>
        </p:nvPicPr>
        <p:blipFill>
          <a:blip r:embed="rId3"/>
          <a:stretch>
            <a:fillRect/>
          </a:stretch>
        </p:blipFill>
        <p:spPr>
          <a:xfrm>
            <a:off x="14036682" y="7210004"/>
            <a:ext cx="3540741" cy="3540741"/>
          </a:xfrm>
          <a:prstGeom prst="rect">
            <a:avLst/>
          </a:prstGeom>
          <a:ln w="12700">
            <a:miter lim="400000"/>
          </a:ln>
        </p:spPr>
      </p:pic>
      <p:grpSp>
        <p:nvGrpSpPr>
          <p:cNvPr id="839" name="A"/>
          <p:cNvGrpSpPr/>
          <p:nvPr/>
        </p:nvGrpSpPr>
        <p:grpSpPr>
          <a:xfrm>
            <a:off x="14389410" y="9499062"/>
            <a:ext cx="854984" cy="854984"/>
            <a:chOff x="0" y="0"/>
            <a:chExt cx="854982" cy="854982"/>
          </a:xfrm>
        </p:grpSpPr>
        <p:sp>
          <p:nvSpPr>
            <p:cNvPr id="837" name="Square"/>
            <p:cNvSpPr/>
            <p:nvPr/>
          </p:nvSpPr>
          <p:spPr>
            <a:xfrm>
              <a:off x="0" y="0"/>
              <a:ext cx="854983" cy="854983"/>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838" name="A"/>
            <p:cNvSpPr txBox="1"/>
            <p:nvPr/>
          </p:nvSpPr>
          <p:spPr>
            <a:xfrm>
              <a:off x="0" y="114754"/>
              <a:ext cx="854983"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A</a:t>
              </a:r>
            </a:p>
          </p:txBody>
        </p:sp>
      </p:grpSp>
      <p:grpSp>
        <p:nvGrpSpPr>
          <p:cNvPr id="842" name="B"/>
          <p:cNvGrpSpPr/>
          <p:nvPr/>
        </p:nvGrpSpPr>
        <p:grpSpPr>
          <a:xfrm>
            <a:off x="16237385" y="9499062"/>
            <a:ext cx="854984" cy="854984"/>
            <a:chOff x="0" y="0"/>
            <a:chExt cx="854982" cy="854982"/>
          </a:xfrm>
        </p:grpSpPr>
        <p:sp>
          <p:nvSpPr>
            <p:cNvPr id="840" name="Square"/>
            <p:cNvSpPr/>
            <p:nvPr/>
          </p:nvSpPr>
          <p:spPr>
            <a:xfrm>
              <a:off x="0" y="0"/>
              <a:ext cx="854983" cy="854983"/>
            </a:xfrm>
            <a:prstGeom prst="rect">
              <a:avLst/>
            </a:prstGeom>
            <a:solidFill>
              <a:srgbClr val="A92633"/>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841" name="B"/>
            <p:cNvSpPr txBox="1"/>
            <p:nvPr/>
          </p:nvSpPr>
          <p:spPr>
            <a:xfrm>
              <a:off x="0" y="114754"/>
              <a:ext cx="854983"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B</a:t>
              </a:r>
            </a:p>
          </p:txBody>
        </p:sp>
      </p:grpSp>
      <p:pic>
        <p:nvPicPr>
          <p:cNvPr id="843" name="Image" descr="Image"/>
          <p:cNvPicPr>
            <a:picLocks noChangeAspect="1"/>
          </p:cNvPicPr>
          <p:nvPr/>
        </p:nvPicPr>
        <p:blipFill>
          <a:blip r:embed="rId4"/>
          <a:stretch>
            <a:fillRect/>
          </a:stretch>
        </p:blipFill>
        <p:spPr>
          <a:xfrm>
            <a:off x="14511351" y="3533266"/>
            <a:ext cx="2591403" cy="2591403"/>
          </a:xfrm>
          <a:prstGeom prst="rect">
            <a:avLst/>
          </a:prstGeom>
          <a:ln w="12700">
            <a:miter lim="400000"/>
          </a:ln>
        </p:spPr>
      </p:pic>
      <p:grpSp>
        <p:nvGrpSpPr>
          <p:cNvPr id="846" name="Group"/>
          <p:cNvGrpSpPr/>
          <p:nvPr/>
        </p:nvGrpSpPr>
        <p:grpSpPr>
          <a:xfrm>
            <a:off x="5648677" y="5789548"/>
            <a:ext cx="2445385" cy="1909700"/>
            <a:chOff x="0" y="0"/>
            <a:chExt cx="2445384" cy="1909698"/>
          </a:xfrm>
        </p:grpSpPr>
        <p:sp>
          <p:nvSpPr>
            <p:cNvPr id="844" name="Line"/>
            <p:cNvSpPr/>
            <p:nvPr/>
          </p:nvSpPr>
          <p:spPr>
            <a:xfrm flipH="1">
              <a:off x="1918686" y="0"/>
              <a:ext cx="2" cy="1909699"/>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845" name="Set A=5"/>
            <p:cNvSpPr txBox="1"/>
            <p:nvPr/>
          </p:nvSpPr>
          <p:spPr>
            <a:xfrm>
              <a:off x="-1" y="1000468"/>
              <a:ext cx="2445385"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5000">
                  <a:solidFill>
                    <a:srgbClr val="000000"/>
                  </a:solidFill>
                  <a:latin typeface="Helvetica Light"/>
                  <a:ea typeface="Helvetica Light"/>
                  <a:cs typeface="Helvetica Light"/>
                  <a:sym typeface="Helvetica Light"/>
                </a:defRPr>
              </a:lvl1pPr>
            </a:lstStyle>
            <a:p>
              <a:r>
                <a:t>Set A=5</a:t>
              </a:r>
            </a:p>
          </p:txBody>
        </p:sp>
      </p:grpSp>
      <p:sp>
        <p:nvSpPr>
          <p:cNvPr id="847" name="6"/>
          <p:cNvSpPr txBox="1"/>
          <p:nvPr/>
        </p:nvSpPr>
        <p:spPr>
          <a:xfrm>
            <a:off x="7067347" y="10443661"/>
            <a:ext cx="50863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6</a:t>
            </a:r>
          </a:p>
        </p:txBody>
      </p:sp>
      <p:sp>
        <p:nvSpPr>
          <p:cNvPr id="848" name="7"/>
          <p:cNvSpPr txBox="1"/>
          <p:nvPr/>
        </p:nvSpPr>
        <p:spPr>
          <a:xfrm>
            <a:off x="8915323" y="10443661"/>
            <a:ext cx="50863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7</a:t>
            </a:r>
          </a:p>
        </p:txBody>
      </p:sp>
      <p:sp>
        <p:nvSpPr>
          <p:cNvPr id="849" name="7"/>
          <p:cNvSpPr txBox="1"/>
          <p:nvPr/>
        </p:nvSpPr>
        <p:spPr>
          <a:xfrm>
            <a:off x="16410559" y="10443661"/>
            <a:ext cx="50863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7</a:t>
            </a:r>
          </a:p>
        </p:txBody>
      </p:sp>
      <p:sp>
        <p:nvSpPr>
          <p:cNvPr id="850" name="6"/>
          <p:cNvSpPr txBox="1"/>
          <p:nvPr/>
        </p:nvSpPr>
        <p:spPr>
          <a:xfrm>
            <a:off x="14562583" y="10443661"/>
            <a:ext cx="50863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6</a:t>
            </a:r>
          </a:p>
        </p:txBody>
      </p:sp>
      <p:sp>
        <p:nvSpPr>
          <p:cNvPr id="851" name="5"/>
          <p:cNvSpPr txBox="1"/>
          <p:nvPr/>
        </p:nvSpPr>
        <p:spPr>
          <a:xfrm>
            <a:off x="7067347" y="10443661"/>
            <a:ext cx="508635" cy="904875"/>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A92633"/>
                </a:solidFill>
                <a:latin typeface="Helvetica Light"/>
                <a:ea typeface="Helvetica Light"/>
                <a:cs typeface="Helvetica Light"/>
                <a:sym typeface="Helvetica Light"/>
              </a:defRPr>
            </a:lvl1pPr>
          </a:lstStyle>
          <a:p>
            <a:r>
              <a:t>5</a:t>
            </a:r>
          </a:p>
        </p:txBody>
      </p:sp>
      <p:grpSp>
        <p:nvGrpSpPr>
          <p:cNvPr id="854" name="Group"/>
          <p:cNvGrpSpPr/>
          <p:nvPr/>
        </p:nvGrpSpPr>
        <p:grpSpPr>
          <a:xfrm>
            <a:off x="8964151" y="5789548"/>
            <a:ext cx="2451128" cy="2042288"/>
            <a:chOff x="0" y="0"/>
            <a:chExt cx="2451126" cy="2042287"/>
          </a:xfrm>
        </p:grpSpPr>
        <p:sp>
          <p:nvSpPr>
            <p:cNvPr id="852" name="“OK”!"/>
            <p:cNvSpPr txBox="1"/>
            <p:nvPr/>
          </p:nvSpPr>
          <p:spPr>
            <a:xfrm>
              <a:off x="672492" y="1137413"/>
              <a:ext cx="1778635"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5000">
                  <a:solidFill>
                    <a:srgbClr val="000000"/>
                  </a:solidFill>
                  <a:latin typeface="Helvetica Light"/>
                  <a:ea typeface="Helvetica Light"/>
                  <a:cs typeface="Helvetica Light"/>
                  <a:sym typeface="Helvetica Light"/>
                </a:defRPr>
              </a:lvl1pPr>
            </a:lstStyle>
            <a:p>
              <a:r>
                <a:t>“OK”!</a:t>
              </a:r>
            </a:p>
          </p:txBody>
        </p:sp>
        <p:sp>
          <p:nvSpPr>
            <p:cNvPr id="853" name="Line"/>
            <p:cNvSpPr/>
            <p:nvPr/>
          </p:nvSpPr>
          <p:spPr>
            <a:xfrm flipV="1">
              <a:off x="0" y="0"/>
              <a:ext cx="3" cy="1909701"/>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grpSp>
      <p:grpSp>
        <p:nvGrpSpPr>
          <p:cNvPr id="857" name="Group"/>
          <p:cNvGrpSpPr/>
          <p:nvPr/>
        </p:nvGrpSpPr>
        <p:grpSpPr>
          <a:xfrm>
            <a:off x="12840610" y="5789548"/>
            <a:ext cx="2273300" cy="1909700"/>
            <a:chOff x="0" y="0"/>
            <a:chExt cx="2273299" cy="1909698"/>
          </a:xfrm>
        </p:grpSpPr>
        <p:sp>
          <p:nvSpPr>
            <p:cNvPr id="855" name="Line"/>
            <p:cNvSpPr/>
            <p:nvPr/>
          </p:nvSpPr>
          <p:spPr>
            <a:xfrm flipH="1">
              <a:off x="1832644" y="0"/>
              <a:ext cx="2" cy="1909699"/>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856" name="Read A"/>
            <p:cNvSpPr txBox="1"/>
            <p:nvPr/>
          </p:nvSpPr>
          <p:spPr>
            <a:xfrm>
              <a:off x="0" y="1000468"/>
              <a:ext cx="2273300"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5000">
                  <a:solidFill>
                    <a:srgbClr val="000000"/>
                  </a:solidFill>
                  <a:latin typeface="Helvetica Light"/>
                  <a:ea typeface="Helvetica Light"/>
                  <a:cs typeface="Helvetica Light"/>
                  <a:sym typeface="Helvetica Light"/>
                </a:defRPr>
              </a:lvl1pPr>
            </a:lstStyle>
            <a:p>
              <a:r>
                <a:t>Read A</a:t>
              </a:r>
            </a:p>
          </p:txBody>
        </p:sp>
      </p:grpSp>
      <p:grpSp>
        <p:nvGrpSpPr>
          <p:cNvPr id="860" name="Group"/>
          <p:cNvGrpSpPr/>
          <p:nvPr/>
        </p:nvGrpSpPr>
        <p:grpSpPr>
          <a:xfrm>
            <a:off x="16395948" y="5789548"/>
            <a:ext cx="2168870" cy="2042288"/>
            <a:chOff x="0" y="0"/>
            <a:chExt cx="2168869" cy="2042287"/>
          </a:xfrm>
        </p:grpSpPr>
        <p:sp>
          <p:nvSpPr>
            <p:cNvPr id="858" name="“5”!"/>
            <p:cNvSpPr txBox="1"/>
            <p:nvPr/>
          </p:nvSpPr>
          <p:spPr>
            <a:xfrm>
              <a:off x="954750" y="1137413"/>
              <a:ext cx="1214120"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5000">
                  <a:solidFill>
                    <a:srgbClr val="000000"/>
                  </a:solidFill>
                  <a:latin typeface="Helvetica Light"/>
                  <a:ea typeface="Helvetica Light"/>
                  <a:cs typeface="Helvetica Light"/>
                  <a:sym typeface="Helvetica Light"/>
                </a:defRPr>
              </a:lvl1pPr>
            </a:lstStyle>
            <a:p>
              <a:r>
                <a:t>“5”!</a:t>
              </a:r>
            </a:p>
          </p:txBody>
        </p:sp>
        <p:sp>
          <p:nvSpPr>
            <p:cNvPr id="859" name="Line"/>
            <p:cNvSpPr/>
            <p:nvPr/>
          </p:nvSpPr>
          <p:spPr>
            <a:xfrm flipV="1">
              <a:off x="0" y="0"/>
              <a:ext cx="3" cy="1909701"/>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grpSp>
      <p:grpSp>
        <p:nvGrpSpPr>
          <p:cNvPr id="863" name="Group"/>
          <p:cNvGrpSpPr/>
          <p:nvPr/>
        </p:nvGrpSpPr>
        <p:grpSpPr>
          <a:xfrm>
            <a:off x="9719885" y="7637859"/>
            <a:ext cx="4590891" cy="904875"/>
            <a:chOff x="0" y="0"/>
            <a:chExt cx="4590889" cy="904874"/>
          </a:xfrm>
        </p:grpSpPr>
        <p:sp>
          <p:nvSpPr>
            <p:cNvPr id="861" name="Line"/>
            <p:cNvSpPr/>
            <p:nvPr/>
          </p:nvSpPr>
          <p:spPr>
            <a:xfrm>
              <a:off x="0" y="880123"/>
              <a:ext cx="4590890" cy="1"/>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862" name="Set A=5"/>
            <p:cNvSpPr txBox="1"/>
            <p:nvPr/>
          </p:nvSpPr>
          <p:spPr>
            <a:xfrm>
              <a:off x="843355" y="0"/>
              <a:ext cx="2445385"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5000">
                  <a:solidFill>
                    <a:srgbClr val="000000"/>
                  </a:solidFill>
                  <a:latin typeface="Helvetica Light"/>
                  <a:ea typeface="Helvetica Light"/>
                  <a:cs typeface="Helvetica Light"/>
                  <a:sym typeface="Helvetica Light"/>
                </a:defRPr>
              </a:lvl1pPr>
            </a:lstStyle>
            <a:p>
              <a:r>
                <a:t>Set A=5</a:t>
              </a:r>
            </a:p>
          </p:txBody>
        </p:sp>
      </p:grpSp>
      <p:grpSp>
        <p:nvGrpSpPr>
          <p:cNvPr id="866" name="Group"/>
          <p:cNvGrpSpPr/>
          <p:nvPr/>
        </p:nvGrpSpPr>
        <p:grpSpPr>
          <a:xfrm>
            <a:off x="9962738" y="9906086"/>
            <a:ext cx="4105186" cy="904875"/>
            <a:chOff x="0" y="0"/>
            <a:chExt cx="4105185" cy="904874"/>
          </a:xfrm>
        </p:grpSpPr>
        <p:sp>
          <p:nvSpPr>
            <p:cNvPr id="864" name="Line"/>
            <p:cNvSpPr/>
            <p:nvPr/>
          </p:nvSpPr>
          <p:spPr>
            <a:xfrm flipH="1" flipV="1">
              <a:off x="0" y="154884"/>
              <a:ext cx="4105186" cy="2"/>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865" name="“OK!”"/>
            <p:cNvSpPr txBox="1"/>
            <p:nvPr/>
          </p:nvSpPr>
          <p:spPr>
            <a:xfrm>
              <a:off x="1798275" y="0"/>
              <a:ext cx="1778635"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5000">
                  <a:solidFill>
                    <a:srgbClr val="000000"/>
                  </a:solidFill>
                  <a:latin typeface="Helvetica Light"/>
                  <a:ea typeface="Helvetica Light"/>
                  <a:cs typeface="Helvetica Light"/>
                  <a:sym typeface="Helvetica Light"/>
                </a:defRPr>
              </a:lvl1pPr>
            </a:lstStyle>
            <a:p>
              <a:r>
                <a:t>“OK!”</a:t>
              </a:r>
            </a:p>
          </p:txBody>
        </p:sp>
      </p:grpSp>
      <p:sp>
        <p:nvSpPr>
          <p:cNvPr id="867" name="5"/>
          <p:cNvSpPr txBox="1"/>
          <p:nvPr/>
        </p:nvSpPr>
        <p:spPr>
          <a:xfrm>
            <a:off x="14562583" y="10443661"/>
            <a:ext cx="508635" cy="904875"/>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A92633"/>
                </a:solidFill>
                <a:latin typeface="Helvetica Light"/>
                <a:ea typeface="Helvetica Light"/>
                <a:cs typeface="Helvetica Light"/>
                <a:sym typeface="Helvetica Light"/>
              </a:defRPr>
            </a:lvl1pPr>
          </a:lstStyle>
          <a:p>
            <a:r>
              <a:t>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8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8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8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8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8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8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 grpId="0" animBg="1" advAuto="0"/>
      <p:bldP spid="851" grpId="0" animBg="1" advAuto="0"/>
      <p:bldP spid="854" grpId="0" animBg="1" advAuto="0"/>
      <p:bldP spid="857" grpId="0" animBg="1" advAuto="0"/>
      <p:bldP spid="860" grpId="0" animBg="1" advAuto="0"/>
      <p:bldP spid="863" grpId="0" animBg="1" advAuto="0"/>
      <p:bldP spid="866" grpId="0" animBg="1" advAuto="0"/>
      <p:bldP spid="867"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Availability"/>
          <p:cNvSpPr txBox="1">
            <a:spLocks noGrp="1"/>
          </p:cNvSpPr>
          <p:nvPr>
            <p:ph type="title"/>
          </p:nvPr>
        </p:nvSpPr>
        <p:spPr>
          <a:prstGeom prst="rect">
            <a:avLst/>
          </a:prstGeom>
        </p:spPr>
        <p:txBody>
          <a:bodyPr/>
          <a:lstStyle>
            <a:lvl1pPr>
              <a:defRPr spc="-200"/>
            </a:lvl1pPr>
          </a:lstStyle>
          <a:p>
            <a:r>
              <a:t>Availability</a:t>
            </a:r>
          </a:p>
        </p:txBody>
      </p:sp>
      <p:sp>
        <p:nvSpPr>
          <p:cNvPr id="872" name="If at least one node is online, can we still answer a request?"/>
          <p:cNvSpPr txBox="1">
            <a:spLocks noGrp="1"/>
          </p:cNvSpPr>
          <p:nvPr>
            <p:ph type="body" sz="quarter" idx="1"/>
          </p:nvPr>
        </p:nvSpPr>
        <p:spPr>
          <a:xfrm>
            <a:off x="1206500" y="2372961"/>
            <a:ext cx="21971000" cy="934780"/>
          </a:xfrm>
          <a:prstGeom prst="rect">
            <a:avLst/>
          </a:prstGeom>
        </p:spPr>
        <p:txBody>
          <a:bodyPr/>
          <a:lstStyle/>
          <a:p>
            <a:r>
              <a:t>If at least one node is online, can we still answer a request?</a:t>
            </a:r>
          </a:p>
        </p:txBody>
      </p:sp>
      <p:pic>
        <p:nvPicPr>
          <p:cNvPr id="873" name="Image" descr="Image"/>
          <p:cNvPicPr>
            <a:picLocks noChangeAspect="1"/>
          </p:cNvPicPr>
          <p:nvPr/>
        </p:nvPicPr>
        <p:blipFill>
          <a:blip r:embed="rId3"/>
          <a:stretch>
            <a:fillRect/>
          </a:stretch>
        </p:blipFill>
        <p:spPr>
          <a:xfrm>
            <a:off x="6518887" y="7857911"/>
            <a:ext cx="3540741" cy="3540741"/>
          </a:xfrm>
          <a:prstGeom prst="rect">
            <a:avLst/>
          </a:prstGeom>
          <a:ln w="12700">
            <a:miter lim="400000"/>
          </a:ln>
        </p:spPr>
      </p:pic>
      <p:grpSp>
        <p:nvGrpSpPr>
          <p:cNvPr id="876" name="A"/>
          <p:cNvGrpSpPr/>
          <p:nvPr/>
        </p:nvGrpSpPr>
        <p:grpSpPr>
          <a:xfrm>
            <a:off x="6871614" y="10146969"/>
            <a:ext cx="854984" cy="854984"/>
            <a:chOff x="0" y="0"/>
            <a:chExt cx="854982" cy="854982"/>
          </a:xfrm>
        </p:grpSpPr>
        <p:sp>
          <p:nvSpPr>
            <p:cNvPr id="874" name="Square"/>
            <p:cNvSpPr/>
            <p:nvPr/>
          </p:nvSpPr>
          <p:spPr>
            <a:xfrm>
              <a:off x="0" y="0"/>
              <a:ext cx="854983" cy="854983"/>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875" name="A"/>
            <p:cNvSpPr txBox="1"/>
            <p:nvPr/>
          </p:nvSpPr>
          <p:spPr>
            <a:xfrm>
              <a:off x="0" y="114754"/>
              <a:ext cx="854983"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A</a:t>
              </a:r>
            </a:p>
          </p:txBody>
        </p:sp>
      </p:grpSp>
      <p:grpSp>
        <p:nvGrpSpPr>
          <p:cNvPr id="879" name="B"/>
          <p:cNvGrpSpPr/>
          <p:nvPr/>
        </p:nvGrpSpPr>
        <p:grpSpPr>
          <a:xfrm>
            <a:off x="8719591" y="10146969"/>
            <a:ext cx="854984" cy="854984"/>
            <a:chOff x="0" y="0"/>
            <a:chExt cx="854982" cy="854982"/>
          </a:xfrm>
        </p:grpSpPr>
        <p:sp>
          <p:nvSpPr>
            <p:cNvPr id="877" name="Square"/>
            <p:cNvSpPr/>
            <p:nvPr/>
          </p:nvSpPr>
          <p:spPr>
            <a:xfrm>
              <a:off x="0" y="0"/>
              <a:ext cx="854983" cy="854983"/>
            </a:xfrm>
            <a:prstGeom prst="rect">
              <a:avLst/>
            </a:prstGeom>
            <a:solidFill>
              <a:srgbClr val="A92633"/>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878" name="B"/>
            <p:cNvSpPr txBox="1"/>
            <p:nvPr/>
          </p:nvSpPr>
          <p:spPr>
            <a:xfrm>
              <a:off x="0" y="114754"/>
              <a:ext cx="854983"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B</a:t>
              </a:r>
            </a:p>
          </p:txBody>
        </p:sp>
      </p:grpSp>
      <p:pic>
        <p:nvPicPr>
          <p:cNvPr id="880" name="Image" descr="Image"/>
          <p:cNvPicPr>
            <a:picLocks noChangeAspect="1"/>
          </p:cNvPicPr>
          <p:nvPr/>
        </p:nvPicPr>
        <p:blipFill>
          <a:blip r:embed="rId4"/>
          <a:stretch>
            <a:fillRect/>
          </a:stretch>
        </p:blipFill>
        <p:spPr>
          <a:xfrm>
            <a:off x="6993556" y="4181173"/>
            <a:ext cx="2591403" cy="2591403"/>
          </a:xfrm>
          <a:prstGeom prst="rect">
            <a:avLst/>
          </a:prstGeom>
          <a:ln w="12700">
            <a:miter lim="400000"/>
          </a:ln>
        </p:spPr>
      </p:pic>
      <p:pic>
        <p:nvPicPr>
          <p:cNvPr id="881" name="Image" descr="Image"/>
          <p:cNvPicPr>
            <a:picLocks noChangeAspect="1"/>
          </p:cNvPicPr>
          <p:nvPr/>
        </p:nvPicPr>
        <p:blipFill>
          <a:blip r:embed="rId3"/>
          <a:stretch>
            <a:fillRect/>
          </a:stretch>
        </p:blipFill>
        <p:spPr>
          <a:xfrm>
            <a:off x="14014121" y="7857911"/>
            <a:ext cx="3540741" cy="3540741"/>
          </a:xfrm>
          <a:prstGeom prst="rect">
            <a:avLst/>
          </a:prstGeom>
          <a:ln w="12700">
            <a:miter lim="400000"/>
          </a:ln>
        </p:spPr>
      </p:pic>
      <p:grpSp>
        <p:nvGrpSpPr>
          <p:cNvPr id="884" name="A"/>
          <p:cNvGrpSpPr/>
          <p:nvPr/>
        </p:nvGrpSpPr>
        <p:grpSpPr>
          <a:xfrm>
            <a:off x="14366850" y="10146969"/>
            <a:ext cx="854984" cy="854984"/>
            <a:chOff x="0" y="0"/>
            <a:chExt cx="854982" cy="854982"/>
          </a:xfrm>
        </p:grpSpPr>
        <p:sp>
          <p:nvSpPr>
            <p:cNvPr id="882" name="Square"/>
            <p:cNvSpPr/>
            <p:nvPr/>
          </p:nvSpPr>
          <p:spPr>
            <a:xfrm>
              <a:off x="0" y="0"/>
              <a:ext cx="854983" cy="854983"/>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883" name="A"/>
            <p:cNvSpPr txBox="1"/>
            <p:nvPr/>
          </p:nvSpPr>
          <p:spPr>
            <a:xfrm>
              <a:off x="0" y="114754"/>
              <a:ext cx="854983"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A</a:t>
              </a:r>
            </a:p>
          </p:txBody>
        </p:sp>
      </p:grpSp>
      <p:grpSp>
        <p:nvGrpSpPr>
          <p:cNvPr id="887" name="B"/>
          <p:cNvGrpSpPr/>
          <p:nvPr/>
        </p:nvGrpSpPr>
        <p:grpSpPr>
          <a:xfrm>
            <a:off x="16214825" y="10146969"/>
            <a:ext cx="854984" cy="854984"/>
            <a:chOff x="0" y="0"/>
            <a:chExt cx="854982" cy="854982"/>
          </a:xfrm>
        </p:grpSpPr>
        <p:sp>
          <p:nvSpPr>
            <p:cNvPr id="885" name="Square"/>
            <p:cNvSpPr/>
            <p:nvPr/>
          </p:nvSpPr>
          <p:spPr>
            <a:xfrm>
              <a:off x="0" y="0"/>
              <a:ext cx="854983" cy="854983"/>
            </a:xfrm>
            <a:prstGeom prst="rect">
              <a:avLst/>
            </a:prstGeom>
            <a:solidFill>
              <a:srgbClr val="A92633"/>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886" name="B"/>
            <p:cNvSpPr txBox="1"/>
            <p:nvPr/>
          </p:nvSpPr>
          <p:spPr>
            <a:xfrm>
              <a:off x="0" y="114754"/>
              <a:ext cx="854983"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B</a:t>
              </a:r>
            </a:p>
          </p:txBody>
        </p:sp>
      </p:grpSp>
      <p:pic>
        <p:nvPicPr>
          <p:cNvPr id="888" name="Image" descr="Image"/>
          <p:cNvPicPr>
            <a:picLocks noChangeAspect="1"/>
          </p:cNvPicPr>
          <p:nvPr/>
        </p:nvPicPr>
        <p:blipFill>
          <a:blip r:embed="rId4"/>
          <a:stretch>
            <a:fillRect/>
          </a:stretch>
        </p:blipFill>
        <p:spPr>
          <a:xfrm>
            <a:off x="14488791" y="4181173"/>
            <a:ext cx="2591403" cy="2591403"/>
          </a:xfrm>
          <a:prstGeom prst="rect">
            <a:avLst/>
          </a:prstGeom>
          <a:ln w="12700">
            <a:miter lim="400000"/>
          </a:ln>
        </p:spPr>
      </p:pic>
      <p:grpSp>
        <p:nvGrpSpPr>
          <p:cNvPr id="891" name="Group"/>
          <p:cNvGrpSpPr/>
          <p:nvPr/>
        </p:nvGrpSpPr>
        <p:grpSpPr>
          <a:xfrm>
            <a:off x="5626117" y="6437455"/>
            <a:ext cx="2445385" cy="1909700"/>
            <a:chOff x="0" y="0"/>
            <a:chExt cx="2445384" cy="1909698"/>
          </a:xfrm>
        </p:grpSpPr>
        <p:sp>
          <p:nvSpPr>
            <p:cNvPr id="889" name="Line"/>
            <p:cNvSpPr/>
            <p:nvPr/>
          </p:nvSpPr>
          <p:spPr>
            <a:xfrm flipH="1">
              <a:off x="1918686" y="0"/>
              <a:ext cx="2" cy="1909699"/>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890" name="Set A=5"/>
            <p:cNvSpPr txBox="1"/>
            <p:nvPr/>
          </p:nvSpPr>
          <p:spPr>
            <a:xfrm>
              <a:off x="0" y="1000468"/>
              <a:ext cx="2445385"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5000">
                  <a:solidFill>
                    <a:srgbClr val="000000"/>
                  </a:solidFill>
                  <a:latin typeface="Helvetica Light"/>
                  <a:ea typeface="Helvetica Light"/>
                  <a:cs typeface="Helvetica Light"/>
                  <a:sym typeface="Helvetica Light"/>
                </a:defRPr>
              </a:lvl1pPr>
            </a:lstStyle>
            <a:p>
              <a:r>
                <a:t>Set A=5</a:t>
              </a:r>
            </a:p>
          </p:txBody>
        </p:sp>
      </p:grpSp>
      <p:sp>
        <p:nvSpPr>
          <p:cNvPr id="892" name="6"/>
          <p:cNvSpPr txBox="1"/>
          <p:nvPr/>
        </p:nvSpPr>
        <p:spPr>
          <a:xfrm>
            <a:off x="7044789" y="11091568"/>
            <a:ext cx="50863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6</a:t>
            </a:r>
          </a:p>
        </p:txBody>
      </p:sp>
      <p:sp>
        <p:nvSpPr>
          <p:cNvPr id="893" name="7"/>
          <p:cNvSpPr txBox="1"/>
          <p:nvPr/>
        </p:nvSpPr>
        <p:spPr>
          <a:xfrm>
            <a:off x="8892763" y="11091568"/>
            <a:ext cx="50863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7</a:t>
            </a:r>
          </a:p>
        </p:txBody>
      </p:sp>
      <p:sp>
        <p:nvSpPr>
          <p:cNvPr id="894" name="7"/>
          <p:cNvSpPr txBox="1"/>
          <p:nvPr/>
        </p:nvSpPr>
        <p:spPr>
          <a:xfrm>
            <a:off x="16387999" y="11091568"/>
            <a:ext cx="50863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7</a:t>
            </a:r>
          </a:p>
        </p:txBody>
      </p:sp>
      <p:sp>
        <p:nvSpPr>
          <p:cNvPr id="895" name="6"/>
          <p:cNvSpPr txBox="1"/>
          <p:nvPr/>
        </p:nvSpPr>
        <p:spPr>
          <a:xfrm>
            <a:off x="14540023" y="11091568"/>
            <a:ext cx="50863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6</a:t>
            </a:r>
          </a:p>
        </p:txBody>
      </p:sp>
      <p:sp>
        <p:nvSpPr>
          <p:cNvPr id="896" name="5"/>
          <p:cNvSpPr txBox="1"/>
          <p:nvPr/>
        </p:nvSpPr>
        <p:spPr>
          <a:xfrm>
            <a:off x="7044787" y="11091568"/>
            <a:ext cx="508635" cy="904875"/>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A92633"/>
                </a:solidFill>
                <a:latin typeface="Helvetica Light"/>
                <a:ea typeface="Helvetica Light"/>
                <a:cs typeface="Helvetica Light"/>
                <a:sym typeface="Helvetica Light"/>
              </a:defRPr>
            </a:lvl1pPr>
          </a:lstStyle>
          <a:p>
            <a:r>
              <a:t>5</a:t>
            </a:r>
          </a:p>
        </p:txBody>
      </p:sp>
      <p:grpSp>
        <p:nvGrpSpPr>
          <p:cNvPr id="899" name="Group"/>
          <p:cNvGrpSpPr/>
          <p:nvPr/>
        </p:nvGrpSpPr>
        <p:grpSpPr>
          <a:xfrm>
            <a:off x="9845986" y="6437454"/>
            <a:ext cx="6476035" cy="2066453"/>
            <a:chOff x="-1" y="-1"/>
            <a:chExt cx="6476033" cy="2066452"/>
          </a:xfrm>
        </p:grpSpPr>
        <p:sp>
          <p:nvSpPr>
            <p:cNvPr id="897" name="Line"/>
            <p:cNvSpPr/>
            <p:nvPr/>
          </p:nvSpPr>
          <p:spPr>
            <a:xfrm flipH="1">
              <a:off x="-2" y="-2"/>
              <a:ext cx="4653193" cy="2066454"/>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898" name="Read A"/>
            <p:cNvSpPr txBox="1"/>
            <p:nvPr/>
          </p:nvSpPr>
          <p:spPr>
            <a:xfrm>
              <a:off x="4037746" y="241827"/>
              <a:ext cx="2438287"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5000">
                  <a:solidFill>
                    <a:srgbClr val="000000"/>
                  </a:solidFill>
                  <a:latin typeface="Helvetica Light"/>
                  <a:ea typeface="Helvetica Light"/>
                  <a:cs typeface="Helvetica Light"/>
                  <a:sym typeface="Helvetica Light"/>
                </a:defRPr>
              </a:lvl1pPr>
            </a:lstStyle>
            <a:p>
              <a:r>
                <a:t>Read A</a:t>
              </a:r>
            </a:p>
          </p:txBody>
        </p:sp>
      </p:grpSp>
      <p:grpSp>
        <p:nvGrpSpPr>
          <p:cNvPr id="902" name="Group"/>
          <p:cNvGrpSpPr/>
          <p:nvPr/>
        </p:nvGrpSpPr>
        <p:grpSpPr>
          <a:xfrm>
            <a:off x="9697326" y="8285766"/>
            <a:ext cx="4590891" cy="904875"/>
            <a:chOff x="0" y="0"/>
            <a:chExt cx="4590889" cy="904874"/>
          </a:xfrm>
        </p:grpSpPr>
        <p:sp>
          <p:nvSpPr>
            <p:cNvPr id="900" name="Line"/>
            <p:cNvSpPr/>
            <p:nvPr/>
          </p:nvSpPr>
          <p:spPr>
            <a:xfrm>
              <a:off x="0" y="880123"/>
              <a:ext cx="4590890" cy="1"/>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901" name="Set A=5"/>
            <p:cNvSpPr txBox="1"/>
            <p:nvPr/>
          </p:nvSpPr>
          <p:spPr>
            <a:xfrm>
              <a:off x="843355" y="0"/>
              <a:ext cx="2445385"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5000">
                  <a:solidFill>
                    <a:srgbClr val="000000"/>
                  </a:solidFill>
                  <a:latin typeface="Helvetica Light"/>
                  <a:ea typeface="Helvetica Light"/>
                  <a:cs typeface="Helvetica Light"/>
                  <a:sym typeface="Helvetica Light"/>
                </a:defRPr>
              </a:lvl1pPr>
            </a:lstStyle>
            <a:p>
              <a:r>
                <a:t>Set A=5</a:t>
              </a:r>
            </a:p>
          </p:txBody>
        </p:sp>
      </p:grpSp>
      <p:pic>
        <p:nvPicPr>
          <p:cNvPr id="903" name="Image" descr="Image"/>
          <p:cNvPicPr>
            <a:picLocks noChangeAspect="1"/>
          </p:cNvPicPr>
          <p:nvPr/>
        </p:nvPicPr>
        <p:blipFill>
          <a:blip r:embed="rId5"/>
          <a:srcRect l="3831" t="1803" r="1953" b="2053"/>
          <a:stretch>
            <a:fillRect/>
          </a:stretch>
        </p:blipFill>
        <p:spPr>
          <a:xfrm>
            <a:off x="14932435" y="8599984"/>
            <a:ext cx="1703631" cy="2235995"/>
          </a:xfrm>
          <a:custGeom>
            <a:avLst/>
            <a:gdLst/>
            <a:ahLst/>
            <a:cxnLst>
              <a:cxn ang="0">
                <a:pos x="wd2" y="hd2"/>
              </a:cxn>
              <a:cxn ang="5400000">
                <a:pos x="wd2" y="hd2"/>
              </a:cxn>
              <a:cxn ang="10800000">
                <a:pos x="wd2" y="hd2"/>
              </a:cxn>
              <a:cxn ang="16200000">
                <a:pos x="wd2" y="hd2"/>
              </a:cxn>
            </a:cxnLst>
            <a:rect l="0" t="0" r="r" b="b"/>
            <a:pathLst>
              <a:path w="21583" h="21600" extrusionOk="0">
                <a:moveTo>
                  <a:pt x="6392" y="0"/>
                </a:moveTo>
                <a:cubicBezTo>
                  <a:pt x="5847" y="2"/>
                  <a:pt x="4901" y="1"/>
                  <a:pt x="4516" y="4"/>
                </a:cubicBezTo>
                <a:cubicBezTo>
                  <a:pt x="2756" y="15"/>
                  <a:pt x="1955" y="54"/>
                  <a:pt x="1545" y="146"/>
                </a:cubicBezTo>
                <a:cubicBezTo>
                  <a:pt x="1314" y="219"/>
                  <a:pt x="1084" y="331"/>
                  <a:pt x="876" y="472"/>
                </a:cubicBezTo>
                <a:cubicBezTo>
                  <a:pt x="866" y="479"/>
                  <a:pt x="861" y="483"/>
                  <a:pt x="851" y="491"/>
                </a:cubicBezTo>
                <a:cubicBezTo>
                  <a:pt x="630" y="648"/>
                  <a:pt x="371" y="903"/>
                  <a:pt x="252" y="1074"/>
                </a:cubicBezTo>
                <a:cubicBezTo>
                  <a:pt x="248" y="1080"/>
                  <a:pt x="236" y="1090"/>
                  <a:pt x="232" y="1097"/>
                </a:cubicBezTo>
                <a:cubicBezTo>
                  <a:pt x="231" y="1099"/>
                  <a:pt x="229" y="1102"/>
                  <a:pt x="227" y="1104"/>
                </a:cubicBezTo>
                <a:lnTo>
                  <a:pt x="31" y="1407"/>
                </a:lnTo>
                <a:lnTo>
                  <a:pt x="6" y="10421"/>
                </a:lnTo>
                <a:cubicBezTo>
                  <a:pt x="6" y="10421"/>
                  <a:pt x="6" y="10424"/>
                  <a:pt x="6" y="10424"/>
                </a:cubicBezTo>
                <a:cubicBezTo>
                  <a:pt x="-6" y="15064"/>
                  <a:pt x="1" y="17692"/>
                  <a:pt x="31" y="18778"/>
                </a:cubicBezTo>
                <a:cubicBezTo>
                  <a:pt x="34" y="18834"/>
                  <a:pt x="38" y="18926"/>
                  <a:pt x="41" y="18970"/>
                </a:cubicBezTo>
                <a:cubicBezTo>
                  <a:pt x="48" y="19153"/>
                  <a:pt x="57" y="19247"/>
                  <a:pt x="66" y="19288"/>
                </a:cubicBezTo>
                <a:cubicBezTo>
                  <a:pt x="76" y="19337"/>
                  <a:pt x="90" y="19377"/>
                  <a:pt x="102" y="19392"/>
                </a:cubicBezTo>
                <a:cubicBezTo>
                  <a:pt x="156" y="19380"/>
                  <a:pt x="233" y="19392"/>
                  <a:pt x="293" y="19430"/>
                </a:cubicBezTo>
                <a:cubicBezTo>
                  <a:pt x="394" y="19494"/>
                  <a:pt x="418" y="19718"/>
                  <a:pt x="418" y="20553"/>
                </a:cubicBezTo>
                <a:lnTo>
                  <a:pt x="418" y="21600"/>
                </a:lnTo>
                <a:lnTo>
                  <a:pt x="21164" y="21600"/>
                </a:lnTo>
                <a:lnTo>
                  <a:pt x="21164" y="21493"/>
                </a:lnTo>
                <a:lnTo>
                  <a:pt x="21164" y="20557"/>
                </a:lnTo>
                <a:cubicBezTo>
                  <a:pt x="21164" y="19620"/>
                  <a:pt x="21207" y="19378"/>
                  <a:pt x="21405" y="19392"/>
                </a:cubicBezTo>
                <a:lnTo>
                  <a:pt x="21506" y="19361"/>
                </a:lnTo>
                <a:cubicBezTo>
                  <a:pt x="21584" y="19122"/>
                  <a:pt x="21594" y="17405"/>
                  <a:pt x="21576" y="10424"/>
                </a:cubicBezTo>
                <a:lnTo>
                  <a:pt x="21576" y="10401"/>
                </a:lnTo>
                <a:lnTo>
                  <a:pt x="21556" y="1472"/>
                </a:lnTo>
                <a:lnTo>
                  <a:pt x="21355" y="1135"/>
                </a:lnTo>
                <a:cubicBezTo>
                  <a:pt x="21125" y="748"/>
                  <a:pt x="20687" y="405"/>
                  <a:pt x="20153" y="188"/>
                </a:cubicBezTo>
                <a:cubicBezTo>
                  <a:pt x="20095" y="166"/>
                  <a:pt x="20036" y="140"/>
                  <a:pt x="19977" y="123"/>
                </a:cubicBezTo>
                <a:cubicBezTo>
                  <a:pt x="19793" y="70"/>
                  <a:pt x="19514" y="38"/>
                  <a:pt x="18821" y="19"/>
                </a:cubicBezTo>
                <a:lnTo>
                  <a:pt x="10972" y="4"/>
                </a:lnTo>
                <a:cubicBezTo>
                  <a:pt x="8966" y="0"/>
                  <a:pt x="7640" y="0"/>
                  <a:pt x="6392" y="0"/>
                </a:cubicBezTo>
                <a:close/>
              </a:path>
            </a:pathLst>
          </a:cu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9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9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8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 grpId="0" animBg="1" advAuto="0"/>
      <p:bldP spid="896" grpId="0" animBg="1" advAuto="0"/>
      <p:bldP spid="899" grpId="0" animBg="1" advAuto="0"/>
      <p:bldP spid="902" grpId="0" animBg="1" advAuto="0"/>
      <p:bldP spid="903"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 name="Consistent + Available"/>
          <p:cNvSpPr txBox="1">
            <a:spLocks noGrp="1"/>
          </p:cNvSpPr>
          <p:nvPr>
            <p:ph type="title"/>
          </p:nvPr>
        </p:nvSpPr>
        <p:spPr>
          <a:prstGeom prst="rect">
            <a:avLst/>
          </a:prstGeom>
        </p:spPr>
        <p:txBody>
          <a:bodyPr/>
          <a:lstStyle>
            <a:lvl1pPr>
              <a:defRPr spc="-200"/>
            </a:lvl1pPr>
          </a:lstStyle>
          <a:p>
            <a:r>
              <a:t>Consistent + Available</a:t>
            </a:r>
          </a:p>
        </p:txBody>
      </p:sp>
      <p:sp>
        <p:nvSpPr>
          <p:cNvPr id="908" name="On timeout, assume node is crashed"/>
          <p:cNvSpPr txBox="1">
            <a:spLocks noGrp="1"/>
          </p:cNvSpPr>
          <p:nvPr>
            <p:ph type="body" sz="quarter" idx="1"/>
          </p:nvPr>
        </p:nvSpPr>
        <p:spPr>
          <a:xfrm>
            <a:off x="1206500" y="2372961"/>
            <a:ext cx="21971000" cy="934780"/>
          </a:xfrm>
          <a:prstGeom prst="rect">
            <a:avLst/>
          </a:prstGeom>
        </p:spPr>
        <p:txBody>
          <a:bodyPr/>
          <a:lstStyle/>
          <a:p>
            <a:r>
              <a:t>On timeout, assume node is crashed</a:t>
            </a:r>
          </a:p>
        </p:txBody>
      </p:sp>
      <p:sp>
        <p:nvSpPr>
          <p:cNvPr id="909" name="Slide bullet text"/>
          <p:cNvSpPr txBox="1">
            <a:spLocks noGrp="1"/>
          </p:cNvSpPr>
          <p:nvPr>
            <p:ph type="body" idx="21"/>
          </p:nvPr>
        </p:nvSpPr>
        <p:spPr>
          <a:prstGeom prst="rect">
            <a:avLst/>
          </a:prstGeom>
        </p:spPr>
        <p:txBody>
          <a:bodyPr/>
          <a:lstStyle/>
          <a:p>
            <a:endParaRPr/>
          </a:p>
        </p:txBody>
      </p:sp>
      <p:pic>
        <p:nvPicPr>
          <p:cNvPr id="910" name="Image" descr="Image"/>
          <p:cNvPicPr>
            <a:picLocks noChangeAspect="1"/>
          </p:cNvPicPr>
          <p:nvPr/>
        </p:nvPicPr>
        <p:blipFill>
          <a:blip r:embed="rId3"/>
          <a:stretch>
            <a:fillRect/>
          </a:stretch>
        </p:blipFill>
        <p:spPr>
          <a:xfrm>
            <a:off x="6541445" y="7210004"/>
            <a:ext cx="3540741" cy="3540741"/>
          </a:xfrm>
          <a:prstGeom prst="rect">
            <a:avLst/>
          </a:prstGeom>
          <a:ln w="12700">
            <a:miter lim="400000"/>
          </a:ln>
        </p:spPr>
      </p:pic>
      <p:grpSp>
        <p:nvGrpSpPr>
          <p:cNvPr id="913" name="A"/>
          <p:cNvGrpSpPr/>
          <p:nvPr/>
        </p:nvGrpSpPr>
        <p:grpSpPr>
          <a:xfrm>
            <a:off x="6894173" y="9499062"/>
            <a:ext cx="854984" cy="854984"/>
            <a:chOff x="0" y="0"/>
            <a:chExt cx="854982" cy="854982"/>
          </a:xfrm>
        </p:grpSpPr>
        <p:sp>
          <p:nvSpPr>
            <p:cNvPr id="911" name="Square"/>
            <p:cNvSpPr/>
            <p:nvPr/>
          </p:nvSpPr>
          <p:spPr>
            <a:xfrm>
              <a:off x="0" y="0"/>
              <a:ext cx="854983" cy="854983"/>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912" name="A"/>
            <p:cNvSpPr txBox="1"/>
            <p:nvPr/>
          </p:nvSpPr>
          <p:spPr>
            <a:xfrm>
              <a:off x="0" y="114754"/>
              <a:ext cx="854983"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A</a:t>
              </a:r>
            </a:p>
          </p:txBody>
        </p:sp>
      </p:grpSp>
      <p:grpSp>
        <p:nvGrpSpPr>
          <p:cNvPr id="916" name="B"/>
          <p:cNvGrpSpPr/>
          <p:nvPr/>
        </p:nvGrpSpPr>
        <p:grpSpPr>
          <a:xfrm>
            <a:off x="8742150" y="9499062"/>
            <a:ext cx="854984" cy="854984"/>
            <a:chOff x="0" y="0"/>
            <a:chExt cx="854982" cy="854982"/>
          </a:xfrm>
        </p:grpSpPr>
        <p:sp>
          <p:nvSpPr>
            <p:cNvPr id="914" name="Square"/>
            <p:cNvSpPr/>
            <p:nvPr/>
          </p:nvSpPr>
          <p:spPr>
            <a:xfrm>
              <a:off x="0" y="0"/>
              <a:ext cx="854983" cy="854983"/>
            </a:xfrm>
            <a:prstGeom prst="rect">
              <a:avLst/>
            </a:prstGeom>
            <a:solidFill>
              <a:srgbClr val="A92633"/>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915" name="B"/>
            <p:cNvSpPr txBox="1"/>
            <p:nvPr/>
          </p:nvSpPr>
          <p:spPr>
            <a:xfrm>
              <a:off x="0" y="114754"/>
              <a:ext cx="854983"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B</a:t>
              </a:r>
            </a:p>
          </p:txBody>
        </p:sp>
      </p:grpSp>
      <p:pic>
        <p:nvPicPr>
          <p:cNvPr id="917" name="Image" descr="Image"/>
          <p:cNvPicPr>
            <a:picLocks noChangeAspect="1"/>
          </p:cNvPicPr>
          <p:nvPr/>
        </p:nvPicPr>
        <p:blipFill>
          <a:blip r:embed="rId4"/>
          <a:stretch>
            <a:fillRect/>
          </a:stretch>
        </p:blipFill>
        <p:spPr>
          <a:xfrm>
            <a:off x="7016115" y="3533266"/>
            <a:ext cx="2591403" cy="2591403"/>
          </a:xfrm>
          <a:prstGeom prst="rect">
            <a:avLst/>
          </a:prstGeom>
          <a:ln w="12700">
            <a:miter lim="400000"/>
          </a:ln>
        </p:spPr>
      </p:pic>
      <p:pic>
        <p:nvPicPr>
          <p:cNvPr id="918" name="Image" descr="Image"/>
          <p:cNvPicPr>
            <a:picLocks noChangeAspect="1"/>
          </p:cNvPicPr>
          <p:nvPr/>
        </p:nvPicPr>
        <p:blipFill>
          <a:blip r:embed="rId3"/>
          <a:stretch>
            <a:fillRect/>
          </a:stretch>
        </p:blipFill>
        <p:spPr>
          <a:xfrm>
            <a:off x="14036682" y="7210004"/>
            <a:ext cx="3540741" cy="3540741"/>
          </a:xfrm>
          <a:prstGeom prst="rect">
            <a:avLst/>
          </a:prstGeom>
          <a:ln w="12700">
            <a:miter lim="400000"/>
          </a:ln>
        </p:spPr>
      </p:pic>
      <p:grpSp>
        <p:nvGrpSpPr>
          <p:cNvPr id="921" name="A"/>
          <p:cNvGrpSpPr/>
          <p:nvPr/>
        </p:nvGrpSpPr>
        <p:grpSpPr>
          <a:xfrm>
            <a:off x="14389410" y="9499062"/>
            <a:ext cx="854984" cy="854984"/>
            <a:chOff x="0" y="0"/>
            <a:chExt cx="854982" cy="854982"/>
          </a:xfrm>
        </p:grpSpPr>
        <p:sp>
          <p:nvSpPr>
            <p:cNvPr id="919" name="Square"/>
            <p:cNvSpPr/>
            <p:nvPr/>
          </p:nvSpPr>
          <p:spPr>
            <a:xfrm>
              <a:off x="0" y="0"/>
              <a:ext cx="854983" cy="854983"/>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920" name="A"/>
            <p:cNvSpPr txBox="1"/>
            <p:nvPr/>
          </p:nvSpPr>
          <p:spPr>
            <a:xfrm>
              <a:off x="0" y="114754"/>
              <a:ext cx="854983"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A</a:t>
              </a:r>
            </a:p>
          </p:txBody>
        </p:sp>
      </p:grpSp>
      <p:grpSp>
        <p:nvGrpSpPr>
          <p:cNvPr id="924" name="B"/>
          <p:cNvGrpSpPr/>
          <p:nvPr/>
        </p:nvGrpSpPr>
        <p:grpSpPr>
          <a:xfrm>
            <a:off x="16237385" y="9499062"/>
            <a:ext cx="854984" cy="854984"/>
            <a:chOff x="0" y="0"/>
            <a:chExt cx="854982" cy="854982"/>
          </a:xfrm>
        </p:grpSpPr>
        <p:sp>
          <p:nvSpPr>
            <p:cNvPr id="922" name="Square"/>
            <p:cNvSpPr/>
            <p:nvPr/>
          </p:nvSpPr>
          <p:spPr>
            <a:xfrm>
              <a:off x="0" y="0"/>
              <a:ext cx="854983" cy="854983"/>
            </a:xfrm>
            <a:prstGeom prst="rect">
              <a:avLst/>
            </a:prstGeom>
            <a:solidFill>
              <a:srgbClr val="A92633"/>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923" name="B"/>
            <p:cNvSpPr txBox="1"/>
            <p:nvPr/>
          </p:nvSpPr>
          <p:spPr>
            <a:xfrm>
              <a:off x="0" y="114754"/>
              <a:ext cx="854983"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B</a:t>
              </a:r>
            </a:p>
          </p:txBody>
        </p:sp>
      </p:grpSp>
      <p:pic>
        <p:nvPicPr>
          <p:cNvPr id="925" name="Image" descr="Image"/>
          <p:cNvPicPr>
            <a:picLocks noChangeAspect="1"/>
          </p:cNvPicPr>
          <p:nvPr/>
        </p:nvPicPr>
        <p:blipFill>
          <a:blip r:embed="rId4"/>
          <a:stretch>
            <a:fillRect/>
          </a:stretch>
        </p:blipFill>
        <p:spPr>
          <a:xfrm>
            <a:off x="14511351" y="3533266"/>
            <a:ext cx="2591403" cy="2591403"/>
          </a:xfrm>
          <a:prstGeom prst="rect">
            <a:avLst/>
          </a:prstGeom>
          <a:ln w="12700">
            <a:miter lim="400000"/>
          </a:ln>
        </p:spPr>
      </p:pic>
      <p:grpSp>
        <p:nvGrpSpPr>
          <p:cNvPr id="928" name="Group"/>
          <p:cNvGrpSpPr/>
          <p:nvPr/>
        </p:nvGrpSpPr>
        <p:grpSpPr>
          <a:xfrm>
            <a:off x="5648677" y="5789548"/>
            <a:ext cx="2445385" cy="1909700"/>
            <a:chOff x="0" y="0"/>
            <a:chExt cx="2445384" cy="1909698"/>
          </a:xfrm>
        </p:grpSpPr>
        <p:sp>
          <p:nvSpPr>
            <p:cNvPr id="926" name="Line"/>
            <p:cNvSpPr/>
            <p:nvPr/>
          </p:nvSpPr>
          <p:spPr>
            <a:xfrm flipH="1">
              <a:off x="1918686" y="0"/>
              <a:ext cx="2" cy="1909699"/>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927" name="Set A=5"/>
            <p:cNvSpPr txBox="1"/>
            <p:nvPr/>
          </p:nvSpPr>
          <p:spPr>
            <a:xfrm>
              <a:off x="-1" y="1000468"/>
              <a:ext cx="2445385"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5000">
                  <a:solidFill>
                    <a:srgbClr val="000000"/>
                  </a:solidFill>
                  <a:latin typeface="Helvetica Light"/>
                  <a:ea typeface="Helvetica Light"/>
                  <a:cs typeface="Helvetica Light"/>
                  <a:sym typeface="Helvetica Light"/>
                </a:defRPr>
              </a:lvl1pPr>
            </a:lstStyle>
            <a:p>
              <a:r>
                <a:t>Set A=5</a:t>
              </a:r>
            </a:p>
          </p:txBody>
        </p:sp>
      </p:grpSp>
      <p:sp>
        <p:nvSpPr>
          <p:cNvPr id="929" name="6"/>
          <p:cNvSpPr txBox="1"/>
          <p:nvPr/>
        </p:nvSpPr>
        <p:spPr>
          <a:xfrm>
            <a:off x="7067347" y="10443661"/>
            <a:ext cx="50863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6</a:t>
            </a:r>
          </a:p>
        </p:txBody>
      </p:sp>
      <p:sp>
        <p:nvSpPr>
          <p:cNvPr id="930" name="7"/>
          <p:cNvSpPr txBox="1"/>
          <p:nvPr/>
        </p:nvSpPr>
        <p:spPr>
          <a:xfrm>
            <a:off x="8915323" y="10443661"/>
            <a:ext cx="50863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7</a:t>
            </a:r>
          </a:p>
        </p:txBody>
      </p:sp>
      <p:sp>
        <p:nvSpPr>
          <p:cNvPr id="931" name="7"/>
          <p:cNvSpPr txBox="1"/>
          <p:nvPr/>
        </p:nvSpPr>
        <p:spPr>
          <a:xfrm>
            <a:off x="16410559" y="10443661"/>
            <a:ext cx="50863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7</a:t>
            </a:r>
          </a:p>
        </p:txBody>
      </p:sp>
      <p:sp>
        <p:nvSpPr>
          <p:cNvPr id="932" name="6"/>
          <p:cNvSpPr txBox="1"/>
          <p:nvPr/>
        </p:nvSpPr>
        <p:spPr>
          <a:xfrm>
            <a:off x="14562583" y="10443661"/>
            <a:ext cx="50863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6</a:t>
            </a:r>
          </a:p>
        </p:txBody>
      </p:sp>
      <p:sp>
        <p:nvSpPr>
          <p:cNvPr id="933" name="5"/>
          <p:cNvSpPr txBox="1"/>
          <p:nvPr/>
        </p:nvSpPr>
        <p:spPr>
          <a:xfrm>
            <a:off x="7067347" y="10443661"/>
            <a:ext cx="508635" cy="904875"/>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A92633"/>
                </a:solidFill>
                <a:latin typeface="Helvetica Light"/>
                <a:ea typeface="Helvetica Light"/>
                <a:cs typeface="Helvetica Light"/>
                <a:sym typeface="Helvetica Light"/>
              </a:defRPr>
            </a:lvl1pPr>
          </a:lstStyle>
          <a:p>
            <a:r>
              <a:t>5</a:t>
            </a:r>
          </a:p>
        </p:txBody>
      </p:sp>
      <p:grpSp>
        <p:nvGrpSpPr>
          <p:cNvPr id="936" name="Group"/>
          <p:cNvGrpSpPr/>
          <p:nvPr/>
        </p:nvGrpSpPr>
        <p:grpSpPr>
          <a:xfrm>
            <a:off x="8964151" y="5789548"/>
            <a:ext cx="2451128" cy="2042288"/>
            <a:chOff x="0" y="0"/>
            <a:chExt cx="2451126" cy="2042287"/>
          </a:xfrm>
        </p:grpSpPr>
        <p:sp>
          <p:nvSpPr>
            <p:cNvPr id="934" name="“OK”!"/>
            <p:cNvSpPr txBox="1"/>
            <p:nvPr/>
          </p:nvSpPr>
          <p:spPr>
            <a:xfrm>
              <a:off x="672492" y="1137413"/>
              <a:ext cx="1778635"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5000">
                  <a:solidFill>
                    <a:srgbClr val="000000"/>
                  </a:solidFill>
                  <a:latin typeface="Helvetica Light"/>
                  <a:ea typeface="Helvetica Light"/>
                  <a:cs typeface="Helvetica Light"/>
                  <a:sym typeface="Helvetica Light"/>
                </a:defRPr>
              </a:lvl1pPr>
            </a:lstStyle>
            <a:p>
              <a:r>
                <a:t>“OK”!</a:t>
              </a:r>
            </a:p>
          </p:txBody>
        </p:sp>
        <p:sp>
          <p:nvSpPr>
            <p:cNvPr id="935" name="Line"/>
            <p:cNvSpPr/>
            <p:nvPr/>
          </p:nvSpPr>
          <p:spPr>
            <a:xfrm flipV="1">
              <a:off x="0" y="0"/>
              <a:ext cx="3" cy="1909701"/>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grpSp>
      <p:grpSp>
        <p:nvGrpSpPr>
          <p:cNvPr id="939" name="Group"/>
          <p:cNvGrpSpPr/>
          <p:nvPr/>
        </p:nvGrpSpPr>
        <p:grpSpPr>
          <a:xfrm>
            <a:off x="9719744" y="5948343"/>
            <a:ext cx="5957495" cy="2453501"/>
            <a:chOff x="0" y="0"/>
            <a:chExt cx="5957493" cy="2453500"/>
          </a:xfrm>
        </p:grpSpPr>
        <p:sp>
          <p:nvSpPr>
            <p:cNvPr id="937" name="“5”!"/>
            <p:cNvSpPr txBox="1"/>
            <p:nvPr/>
          </p:nvSpPr>
          <p:spPr>
            <a:xfrm>
              <a:off x="4743374" y="956057"/>
              <a:ext cx="1214120"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5000">
                  <a:solidFill>
                    <a:srgbClr val="000000"/>
                  </a:solidFill>
                  <a:latin typeface="Helvetica Light"/>
                  <a:ea typeface="Helvetica Light"/>
                  <a:cs typeface="Helvetica Light"/>
                  <a:sym typeface="Helvetica Light"/>
                </a:defRPr>
              </a:lvl1pPr>
            </a:lstStyle>
            <a:p>
              <a:r>
                <a:t>“5”!</a:t>
              </a:r>
            </a:p>
          </p:txBody>
        </p:sp>
        <p:sp>
          <p:nvSpPr>
            <p:cNvPr id="938" name="Line"/>
            <p:cNvSpPr/>
            <p:nvPr/>
          </p:nvSpPr>
          <p:spPr>
            <a:xfrm flipV="1">
              <a:off x="0" y="-1"/>
              <a:ext cx="5320450" cy="2453502"/>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grpSp>
      <p:grpSp>
        <p:nvGrpSpPr>
          <p:cNvPr id="942" name="Group"/>
          <p:cNvGrpSpPr/>
          <p:nvPr/>
        </p:nvGrpSpPr>
        <p:grpSpPr>
          <a:xfrm>
            <a:off x="9719885" y="7637859"/>
            <a:ext cx="4590891" cy="904875"/>
            <a:chOff x="0" y="0"/>
            <a:chExt cx="4590889" cy="904874"/>
          </a:xfrm>
        </p:grpSpPr>
        <p:sp>
          <p:nvSpPr>
            <p:cNvPr id="940" name="Line"/>
            <p:cNvSpPr/>
            <p:nvPr/>
          </p:nvSpPr>
          <p:spPr>
            <a:xfrm>
              <a:off x="0" y="880123"/>
              <a:ext cx="4590890" cy="1"/>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941" name="Set A=5"/>
            <p:cNvSpPr txBox="1"/>
            <p:nvPr/>
          </p:nvSpPr>
          <p:spPr>
            <a:xfrm>
              <a:off x="1429894" y="0"/>
              <a:ext cx="2445385"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5000">
                  <a:solidFill>
                    <a:srgbClr val="000000"/>
                  </a:solidFill>
                  <a:latin typeface="Helvetica Light"/>
                  <a:ea typeface="Helvetica Light"/>
                  <a:cs typeface="Helvetica Light"/>
                  <a:sym typeface="Helvetica Light"/>
                </a:defRPr>
              </a:lvl1pPr>
            </a:lstStyle>
            <a:p>
              <a:r>
                <a:t>Set A=5</a:t>
              </a:r>
            </a:p>
          </p:txBody>
        </p:sp>
      </p:grpSp>
      <p:pic>
        <p:nvPicPr>
          <p:cNvPr id="943" name="Image" descr="Image"/>
          <p:cNvPicPr>
            <a:picLocks noChangeAspect="1"/>
          </p:cNvPicPr>
          <p:nvPr/>
        </p:nvPicPr>
        <p:blipFill>
          <a:blip r:embed="rId5"/>
          <a:srcRect l="3831" t="1803" r="1953" b="2053"/>
          <a:stretch>
            <a:fillRect/>
          </a:stretch>
        </p:blipFill>
        <p:spPr>
          <a:xfrm>
            <a:off x="14954995" y="7952076"/>
            <a:ext cx="1703631" cy="2235995"/>
          </a:xfrm>
          <a:custGeom>
            <a:avLst/>
            <a:gdLst/>
            <a:ahLst/>
            <a:cxnLst>
              <a:cxn ang="0">
                <a:pos x="wd2" y="hd2"/>
              </a:cxn>
              <a:cxn ang="5400000">
                <a:pos x="wd2" y="hd2"/>
              </a:cxn>
              <a:cxn ang="10800000">
                <a:pos x="wd2" y="hd2"/>
              </a:cxn>
              <a:cxn ang="16200000">
                <a:pos x="wd2" y="hd2"/>
              </a:cxn>
            </a:cxnLst>
            <a:rect l="0" t="0" r="r" b="b"/>
            <a:pathLst>
              <a:path w="21583" h="21600" extrusionOk="0">
                <a:moveTo>
                  <a:pt x="6392" y="0"/>
                </a:moveTo>
                <a:cubicBezTo>
                  <a:pt x="5847" y="2"/>
                  <a:pt x="4901" y="1"/>
                  <a:pt x="4516" y="4"/>
                </a:cubicBezTo>
                <a:cubicBezTo>
                  <a:pt x="2756" y="15"/>
                  <a:pt x="1955" y="54"/>
                  <a:pt x="1545" y="146"/>
                </a:cubicBezTo>
                <a:cubicBezTo>
                  <a:pt x="1314" y="219"/>
                  <a:pt x="1084" y="331"/>
                  <a:pt x="876" y="472"/>
                </a:cubicBezTo>
                <a:cubicBezTo>
                  <a:pt x="866" y="479"/>
                  <a:pt x="861" y="483"/>
                  <a:pt x="851" y="491"/>
                </a:cubicBezTo>
                <a:cubicBezTo>
                  <a:pt x="630" y="648"/>
                  <a:pt x="371" y="903"/>
                  <a:pt x="252" y="1074"/>
                </a:cubicBezTo>
                <a:cubicBezTo>
                  <a:pt x="248" y="1080"/>
                  <a:pt x="236" y="1090"/>
                  <a:pt x="232" y="1097"/>
                </a:cubicBezTo>
                <a:cubicBezTo>
                  <a:pt x="231" y="1099"/>
                  <a:pt x="229" y="1102"/>
                  <a:pt x="227" y="1104"/>
                </a:cubicBezTo>
                <a:lnTo>
                  <a:pt x="31" y="1407"/>
                </a:lnTo>
                <a:lnTo>
                  <a:pt x="6" y="10421"/>
                </a:lnTo>
                <a:cubicBezTo>
                  <a:pt x="6" y="10421"/>
                  <a:pt x="6" y="10424"/>
                  <a:pt x="6" y="10424"/>
                </a:cubicBezTo>
                <a:cubicBezTo>
                  <a:pt x="-6" y="15064"/>
                  <a:pt x="1" y="17692"/>
                  <a:pt x="31" y="18778"/>
                </a:cubicBezTo>
                <a:cubicBezTo>
                  <a:pt x="34" y="18834"/>
                  <a:pt x="38" y="18926"/>
                  <a:pt x="41" y="18970"/>
                </a:cubicBezTo>
                <a:cubicBezTo>
                  <a:pt x="48" y="19153"/>
                  <a:pt x="57" y="19247"/>
                  <a:pt x="66" y="19288"/>
                </a:cubicBezTo>
                <a:cubicBezTo>
                  <a:pt x="76" y="19337"/>
                  <a:pt x="90" y="19377"/>
                  <a:pt x="102" y="19392"/>
                </a:cubicBezTo>
                <a:cubicBezTo>
                  <a:pt x="156" y="19380"/>
                  <a:pt x="233" y="19392"/>
                  <a:pt x="293" y="19430"/>
                </a:cubicBezTo>
                <a:cubicBezTo>
                  <a:pt x="394" y="19494"/>
                  <a:pt x="418" y="19718"/>
                  <a:pt x="418" y="20553"/>
                </a:cubicBezTo>
                <a:lnTo>
                  <a:pt x="418" y="21600"/>
                </a:lnTo>
                <a:lnTo>
                  <a:pt x="21164" y="21600"/>
                </a:lnTo>
                <a:lnTo>
                  <a:pt x="21164" y="21493"/>
                </a:lnTo>
                <a:lnTo>
                  <a:pt x="21164" y="20557"/>
                </a:lnTo>
                <a:cubicBezTo>
                  <a:pt x="21164" y="19620"/>
                  <a:pt x="21207" y="19378"/>
                  <a:pt x="21405" y="19392"/>
                </a:cubicBezTo>
                <a:lnTo>
                  <a:pt x="21506" y="19361"/>
                </a:lnTo>
                <a:cubicBezTo>
                  <a:pt x="21584" y="19122"/>
                  <a:pt x="21594" y="17405"/>
                  <a:pt x="21576" y="10424"/>
                </a:cubicBezTo>
                <a:lnTo>
                  <a:pt x="21576" y="10401"/>
                </a:lnTo>
                <a:lnTo>
                  <a:pt x="21556" y="1472"/>
                </a:lnTo>
                <a:lnTo>
                  <a:pt x="21355" y="1135"/>
                </a:lnTo>
                <a:cubicBezTo>
                  <a:pt x="21125" y="748"/>
                  <a:pt x="20687" y="405"/>
                  <a:pt x="20153" y="188"/>
                </a:cubicBezTo>
                <a:cubicBezTo>
                  <a:pt x="20095" y="166"/>
                  <a:pt x="20036" y="140"/>
                  <a:pt x="19977" y="123"/>
                </a:cubicBezTo>
                <a:cubicBezTo>
                  <a:pt x="19793" y="70"/>
                  <a:pt x="19514" y="38"/>
                  <a:pt x="18821" y="19"/>
                </a:cubicBezTo>
                <a:lnTo>
                  <a:pt x="10972" y="4"/>
                </a:lnTo>
                <a:cubicBezTo>
                  <a:pt x="8966" y="0"/>
                  <a:pt x="7640" y="0"/>
                  <a:pt x="6392" y="0"/>
                </a:cubicBezTo>
                <a:close/>
              </a:path>
            </a:pathLst>
          </a:custGeom>
          <a:ln w="12700">
            <a:miter lim="400000"/>
          </a:ln>
        </p:spPr>
      </p:pic>
      <p:grpSp>
        <p:nvGrpSpPr>
          <p:cNvPr id="946" name="Group"/>
          <p:cNvGrpSpPr/>
          <p:nvPr/>
        </p:nvGrpSpPr>
        <p:grpSpPr>
          <a:xfrm>
            <a:off x="9868546" y="5264363"/>
            <a:ext cx="4653194" cy="2591637"/>
            <a:chOff x="0" y="0"/>
            <a:chExt cx="4653193" cy="2591636"/>
          </a:xfrm>
        </p:grpSpPr>
        <p:sp>
          <p:nvSpPr>
            <p:cNvPr id="944" name="Line"/>
            <p:cNvSpPr/>
            <p:nvPr/>
          </p:nvSpPr>
          <p:spPr>
            <a:xfrm flipH="1">
              <a:off x="0" y="525185"/>
              <a:ext cx="4653194" cy="2066452"/>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945" name="Read A"/>
            <p:cNvSpPr txBox="1"/>
            <p:nvPr/>
          </p:nvSpPr>
          <p:spPr>
            <a:xfrm>
              <a:off x="1804385" y="-1"/>
              <a:ext cx="2438289"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5000">
                  <a:solidFill>
                    <a:srgbClr val="000000"/>
                  </a:solidFill>
                  <a:latin typeface="Helvetica Light"/>
                  <a:ea typeface="Helvetica Light"/>
                  <a:cs typeface="Helvetica Light"/>
                  <a:sym typeface="Helvetica Light"/>
                </a:defRPr>
              </a:lvl1pPr>
            </a:lstStyle>
            <a:p>
              <a:r>
                <a:t>Read A</a:t>
              </a:r>
            </a:p>
          </p:txBody>
        </p:sp>
      </p:grpSp>
      <p:pic>
        <p:nvPicPr>
          <p:cNvPr id="947" name="Image" descr="Image"/>
          <p:cNvPicPr>
            <a:picLocks noChangeAspect="1"/>
          </p:cNvPicPr>
          <p:nvPr/>
        </p:nvPicPr>
        <p:blipFill>
          <a:blip r:embed="rId6"/>
          <a:stretch>
            <a:fillRect/>
          </a:stretch>
        </p:blipFill>
        <p:spPr>
          <a:xfrm>
            <a:off x="11547802" y="8614798"/>
            <a:ext cx="1288396" cy="1288396"/>
          </a:xfrm>
          <a:prstGeom prst="rect">
            <a:avLst/>
          </a:prstGeom>
          <a:ln w="12700">
            <a:miter lim="400000"/>
          </a:ln>
        </p:spPr>
      </p:pic>
      <p:sp>
        <p:nvSpPr>
          <p:cNvPr id="948" name="Assume replica failed"/>
          <p:cNvSpPr txBox="1"/>
          <p:nvPr/>
        </p:nvSpPr>
        <p:spPr>
          <a:xfrm>
            <a:off x="10199757" y="8708548"/>
            <a:ext cx="3984486" cy="1666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Assume replica failed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9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9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942"/>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947"/>
                                        </p:tgtEl>
                                        <p:attrNameLst>
                                          <p:attrName>style.visibility</p:attrName>
                                        </p:attrNameLst>
                                      </p:cBhvr>
                                      <p:to>
                                        <p:strVal val="visible"/>
                                      </p:to>
                                    </p:set>
                                  </p:childTnLst>
                                </p:cTn>
                              </p:par>
                            </p:childTnLst>
                          </p:cTn>
                        </p:par>
                        <p:par>
                          <p:cTn id="22" fill="hold">
                            <p:stCondLst>
                              <p:cond delay="0"/>
                            </p:stCondLst>
                            <p:childTnLst>
                              <p:par>
                                <p:cTn id="23" presetID="8" presetClass="emph" presetSubtype="0" accel="50000" decel="50000" fill="hold" grpId="1" nodeType="afterEffect">
                                  <p:stCondLst>
                                    <p:cond delay="0"/>
                                  </p:stCondLst>
                                  <p:childTnLst>
                                    <p:animRot by="64740000">
                                      <p:cBhvr>
                                        <p:cTn id="24" dur="2000" fill="hold"/>
                                        <p:tgtEl>
                                          <p:spTgt spid="947"/>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2" nodeType="clickEffect">
                                  <p:stCondLst>
                                    <p:cond delay="0"/>
                                  </p:stCondLst>
                                  <p:iterate>
                                    <p:tmAbs val="0"/>
                                  </p:iterate>
                                  <p:childTnLst>
                                    <p:set>
                                      <p:cBhvr>
                                        <p:cTn id="28" fill="hold">
                                          <p:stCondLst>
                                            <p:cond delay="0"/>
                                          </p:stCondLst>
                                        </p:cTn>
                                        <p:tgtEl>
                                          <p:spTgt spid="947"/>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grpId="0" nodeType="afterEffect">
                                  <p:stCondLst>
                                    <p:cond delay="0"/>
                                  </p:stCondLst>
                                  <p:iterate>
                                    <p:tmAbs val="0"/>
                                  </p:iterate>
                                  <p:childTnLst>
                                    <p:set>
                                      <p:cBhvr>
                                        <p:cTn id="31" fill="hold"/>
                                        <p:tgtEl>
                                          <p:spTgt spid="94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iterate>
                                    <p:tmAbs val="0"/>
                                  </p:iterate>
                                  <p:childTnLst>
                                    <p:set>
                                      <p:cBhvr>
                                        <p:cTn id="35" fill="hold"/>
                                        <p:tgtEl>
                                          <p:spTgt spid="93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iterate>
                                    <p:tmAbs val="0"/>
                                  </p:iterate>
                                  <p:childTnLst>
                                    <p:set>
                                      <p:cBhvr>
                                        <p:cTn id="39" fill="hold"/>
                                        <p:tgtEl>
                                          <p:spTgt spid="94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iterate>
                                    <p:tmAbs val="0"/>
                                  </p:iterate>
                                  <p:childTnLst>
                                    <p:set>
                                      <p:cBhvr>
                                        <p:cTn id="43" fill="hold"/>
                                        <p:tgtEl>
                                          <p:spTgt spid="9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 grpId="0" animBg="1" advAuto="0"/>
      <p:bldP spid="933" grpId="0" animBg="1" advAuto="0"/>
      <p:bldP spid="936" grpId="0" animBg="1" advAuto="0"/>
      <p:bldP spid="939" grpId="0" animBg="1" advAuto="0"/>
      <p:bldP spid="942" grpId="0" animBg="1" advAuto="0"/>
      <p:bldP spid="943" grpId="0" animBg="1" advAuto="0"/>
      <p:bldP spid="946" grpId="0" animBg="1" advAuto="0"/>
      <p:bldP spid="947" grpId="0" animBg="1" advAuto="0"/>
      <p:bldP spid="947" grpId="1" animBg="1" advAuto="0"/>
      <p:bldP spid="947" grpId="2" animBg="1" advAuto="0"/>
      <p:bldP spid="948" grpId="0"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 name="Recall: Fallacies of Distributed Systems"/>
          <p:cNvSpPr txBox="1">
            <a:spLocks noGrp="1"/>
          </p:cNvSpPr>
          <p:nvPr>
            <p:ph type="title"/>
          </p:nvPr>
        </p:nvSpPr>
        <p:spPr>
          <a:prstGeom prst="rect">
            <a:avLst/>
          </a:prstGeom>
        </p:spPr>
        <p:txBody>
          <a:bodyPr/>
          <a:lstStyle/>
          <a:p>
            <a:pPr>
              <a:defRPr sz="7600" spc="-200"/>
            </a:pPr>
            <a:r>
              <a:t>What if </a:t>
            </a:r>
            <a:r>
              <a:rPr i="1"/>
              <a:t>the network </a:t>
            </a:r>
            <a:r>
              <a:t>fails?</a:t>
            </a:r>
          </a:p>
        </p:txBody>
      </p:sp>
      <p:sp>
        <p:nvSpPr>
          <p:cNvPr id="953" name="What if the network fails?"/>
          <p:cNvSpPr txBox="1">
            <a:spLocks noGrp="1"/>
          </p:cNvSpPr>
          <p:nvPr>
            <p:ph type="body" sz="quarter" idx="1"/>
          </p:nvPr>
        </p:nvSpPr>
        <p:spPr>
          <a:xfrm>
            <a:off x="1206500" y="2372961"/>
            <a:ext cx="21971000" cy="934780"/>
          </a:xfrm>
          <a:prstGeom prst="rect">
            <a:avLst/>
          </a:prstGeom>
        </p:spPr>
        <p:txBody>
          <a:bodyPr/>
          <a:lstStyle/>
          <a:p>
            <a:pPr>
              <a:defRPr>
                <a:solidFill>
                  <a:srgbClr val="151515"/>
                </a:solidFill>
              </a:defRPr>
            </a:pPr>
            <a:endParaRPr/>
          </a:p>
        </p:txBody>
      </p:sp>
      <p:pic>
        <p:nvPicPr>
          <p:cNvPr id="954" name="Image" descr="Image"/>
          <p:cNvPicPr>
            <a:picLocks noChangeAspect="1"/>
          </p:cNvPicPr>
          <p:nvPr/>
        </p:nvPicPr>
        <p:blipFill>
          <a:blip r:embed="rId3"/>
          <a:stretch>
            <a:fillRect/>
          </a:stretch>
        </p:blipFill>
        <p:spPr>
          <a:xfrm>
            <a:off x="6541445" y="7210004"/>
            <a:ext cx="3540741" cy="3540741"/>
          </a:xfrm>
          <a:prstGeom prst="rect">
            <a:avLst/>
          </a:prstGeom>
          <a:ln w="12700">
            <a:miter lim="400000"/>
          </a:ln>
        </p:spPr>
      </p:pic>
      <p:grpSp>
        <p:nvGrpSpPr>
          <p:cNvPr id="957" name="A"/>
          <p:cNvGrpSpPr/>
          <p:nvPr/>
        </p:nvGrpSpPr>
        <p:grpSpPr>
          <a:xfrm>
            <a:off x="6894173" y="9499062"/>
            <a:ext cx="854984" cy="854984"/>
            <a:chOff x="0" y="0"/>
            <a:chExt cx="854982" cy="854982"/>
          </a:xfrm>
        </p:grpSpPr>
        <p:sp>
          <p:nvSpPr>
            <p:cNvPr id="955" name="Square"/>
            <p:cNvSpPr/>
            <p:nvPr/>
          </p:nvSpPr>
          <p:spPr>
            <a:xfrm>
              <a:off x="0" y="0"/>
              <a:ext cx="854983" cy="854983"/>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956" name="A"/>
            <p:cNvSpPr txBox="1"/>
            <p:nvPr/>
          </p:nvSpPr>
          <p:spPr>
            <a:xfrm>
              <a:off x="0" y="114754"/>
              <a:ext cx="854983"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A</a:t>
              </a:r>
            </a:p>
          </p:txBody>
        </p:sp>
      </p:grpSp>
      <p:grpSp>
        <p:nvGrpSpPr>
          <p:cNvPr id="960" name="B"/>
          <p:cNvGrpSpPr/>
          <p:nvPr/>
        </p:nvGrpSpPr>
        <p:grpSpPr>
          <a:xfrm>
            <a:off x="8742150" y="9499062"/>
            <a:ext cx="854984" cy="854984"/>
            <a:chOff x="0" y="0"/>
            <a:chExt cx="854982" cy="854982"/>
          </a:xfrm>
        </p:grpSpPr>
        <p:sp>
          <p:nvSpPr>
            <p:cNvPr id="958" name="Square"/>
            <p:cNvSpPr/>
            <p:nvPr/>
          </p:nvSpPr>
          <p:spPr>
            <a:xfrm>
              <a:off x="0" y="0"/>
              <a:ext cx="854983" cy="854983"/>
            </a:xfrm>
            <a:prstGeom prst="rect">
              <a:avLst/>
            </a:prstGeom>
            <a:solidFill>
              <a:srgbClr val="A92633"/>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959" name="B"/>
            <p:cNvSpPr txBox="1"/>
            <p:nvPr/>
          </p:nvSpPr>
          <p:spPr>
            <a:xfrm>
              <a:off x="0" y="114754"/>
              <a:ext cx="854983"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B</a:t>
              </a:r>
            </a:p>
          </p:txBody>
        </p:sp>
      </p:grpSp>
      <p:pic>
        <p:nvPicPr>
          <p:cNvPr id="961" name="Image" descr="Image"/>
          <p:cNvPicPr>
            <a:picLocks noChangeAspect="1"/>
          </p:cNvPicPr>
          <p:nvPr/>
        </p:nvPicPr>
        <p:blipFill>
          <a:blip r:embed="rId4"/>
          <a:stretch>
            <a:fillRect/>
          </a:stretch>
        </p:blipFill>
        <p:spPr>
          <a:xfrm>
            <a:off x="7016115" y="3533266"/>
            <a:ext cx="2591403" cy="2591403"/>
          </a:xfrm>
          <a:prstGeom prst="rect">
            <a:avLst/>
          </a:prstGeom>
          <a:ln w="12700">
            <a:miter lim="400000"/>
          </a:ln>
        </p:spPr>
      </p:pic>
      <p:pic>
        <p:nvPicPr>
          <p:cNvPr id="962" name="Image" descr="Image"/>
          <p:cNvPicPr>
            <a:picLocks noChangeAspect="1"/>
          </p:cNvPicPr>
          <p:nvPr/>
        </p:nvPicPr>
        <p:blipFill>
          <a:blip r:embed="rId3"/>
          <a:stretch>
            <a:fillRect/>
          </a:stretch>
        </p:blipFill>
        <p:spPr>
          <a:xfrm>
            <a:off x="14036682" y="7210004"/>
            <a:ext cx="3540741" cy="3540741"/>
          </a:xfrm>
          <a:prstGeom prst="rect">
            <a:avLst/>
          </a:prstGeom>
          <a:ln w="12700">
            <a:miter lim="400000"/>
          </a:ln>
        </p:spPr>
      </p:pic>
      <p:grpSp>
        <p:nvGrpSpPr>
          <p:cNvPr id="965" name="A"/>
          <p:cNvGrpSpPr/>
          <p:nvPr/>
        </p:nvGrpSpPr>
        <p:grpSpPr>
          <a:xfrm>
            <a:off x="14389410" y="9499062"/>
            <a:ext cx="854984" cy="854984"/>
            <a:chOff x="0" y="0"/>
            <a:chExt cx="854982" cy="854982"/>
          </a:xfrm>
        </p:grpSpPr>
        <p:sp>
          <p:nvSpPr>
            <p:cNvPr id="963" name="Square"/>
            <p:cNvSpPr/>
            <p:nvPr/>
          </p:nvSpPr>
          <p:spPr>
            <a:xfrm>
              <a:off x="0" y="0"/>
              <a:ext cx="854983" cy="854983"/>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964" name="A"/>
            <p:cNvSpPr txBox="1"/>
            <p:nvPr/>
          </p:nvSpPr>
          <p:spPr>
            <a:xfrm>
              <a:off x="0" y="114754"/>
              <a:ext cx="854983"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A</a:t>
              </a:r>
            </a:p>
          </p:txBody>
        </p:sp>
      </p:grpSp>
      <p:grpSp>
        <p:nvGrpSpPr>
          <p:cNvPr id="968" name="B"/>
          <p:cNvGrpSpPr/>
          <p:nvPr/>
        </p:nvGrpSpPr>
        <p:grpSpPr>
          <a:xfrm>
            <a:off x="16237385" y="9499062"/>
            <a:ext cx="854984" cy="854984"/>
            <a:chOff x="0" y="0"/>
            <a:chExt cx="854982" cy="854982"/>
          </a:xfrm>
        </p:grpSpPr>
        <p:sp>
          <p:nvSpPr>
            <p:cNvPr id="966" name="Square"/>
            <p:cNvSpPr/>
            <p:nvPr/>
          </p:nvSpPr>
          <p:spPr>
            <a:xfrm>
              <a:off x="0" y="0"/>
              <a:ext cx="854983" cy="854983"/>
            </a:xfrm>
            <a:prstGeom prst="rect">
              <a:avLst/>
            </a:prstGeom>
            <a:solidFill>
              <a:srgbClr val="A92633"/>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967" name="B"/>
            <p:cNvSpPr txBox="1"/>
            <p:nvPr/>
          </p:nvSpPr>
          <p:spPr>
            <a:xfrm>
              <a:off x="0" y="114754"/>
              <a:ext cx="854983"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B</a:t>
              </a:r>
            </a:p>
          </p:txBody>
        </p:sp>
      </p:grpSp>
      <p:pic>
        <p:nvPicPr>
          <p:cNvPr id="969" name="Image" descr="Image"/>
          <p:cNvPicPr>
            <a:picLocks noChangeAspect="1"/>
          </p:cNvPicPr>
          <p:nvPr/>
        </p:nvPicPr>
        <p:blipFill>
          <a:blip r:embed="rId4"/>
          <a:stretch>
            <a:fillRect/>
          </a:stretch>
        </p:blipFill>
        <p:spPr>
          <a:xfrm>
            <a:off x="14511351" y="3533266"/>
            <a:ext cx="2591403" cy="2591403"/>
          </a:xfrm>
          <a:prstGeom prst="rect">
            <a:avLst/>
          </a:prstGeom>
          <a:ln w="12700">
            <a:miter lim="400000"/>
          </a:ln>
        </p:spPr>
      </p:pic>
      <p:grpSp>
        <p:nvGrpSpPr>
          <p:cNvPr id="972" name="Group"/>
          <p:cNvGrpSpPr/>
          <p:nvPr/>
        </p:nvGrpSpPr>
        <p:grpSpPr>
          <a:xfrm>
            <a:off x="5648677" y="5789548"/>
            <a:ext cx="2445385" cy="1909700"/>
            <a:chOff x="0" y="0"/>
            <a:chExt cx="2445384" cy="1909698"/>
          </a:xfrm>
        </p:grpSpPr>
        <p:sp>
          <p:nvSpPr>
            <p:cNvPr id="970" name="Line"/>
            <p:cNvSpPr/>
            <p:nvPr/>
          </p:nvSpPr>
          <p:spPr>
            <a:xfrm flipH="1">
              <a:off x="1918686" y="0"/>
              <a:ext cx="2" cy="1909699"/>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971" name="Set A=5"/>
            <p:cNvSpPr txBox="1"/>
            <p:nvPr/>
          </p:nvSpPr>
          <p:spPr>
            <a:xfrm>
              <a:off x="-1" y="1000468"/>
              <a:ext cx="2445385"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5000">
                  <a:solidFill>
                    <a:srgbClr val="000000"/>
                  </a:solidFill>
                  <a:latin typeface="Helvetica Light"/>
                  <a:ea typeface="Helvetica Light"/>
                  <a:cs typeface="Helvetica Light"/>
                  <a:sym typeface="Helvetica Light"/>
                </a:defRPr>
              </a:lvl1pPr>
            </a:lstStyle>
            <a:p>
              <a:r>
                <a:t>Set A=5</a:t>
              </a:r>
            </a:p>
          </p:txBody>
        </p:sp>
      </p:grpSp>
      <p:sp>
        <p:nvSpPr>
          <p:cNvPr id="973" name="6"/>
          <p:cNvSpPr txBox="1"/>
          <p:nvPr/>
        </p:nvSpPr>
        <p:spPr>
          <a:xfrm>
            <a:off x="7067347" y="10443661"/>
            <a:ext cx="50863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6</a:t>
            </a:r>
          </a:p>
        </p:txBody>
      </p:sp>
      <p:sp>
        <p:nvSpPr>
          <p:cNvPr id="974" name="7"/>
          <p:cNvSpPr txBox="1"/>
          <p:nvPr/>
        </p:nvSpPr>
        <p:spPr>
          <a:xfrm>
            <a:off x="8915323" y="10443661"/>
            <a:ext cx="50863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7</a:t>
            </a:r>
          </a:p>
        </p:txBody>
      </p:sp>
      <p:sp>
        <p:nvSpPr>
          <p:cNvPr id="975" name="7"/>
          <p:cNvSpPr txBox="1"/>
          <p:nvPr/>
        </p:nvSpPr>
        <p:spPr>
          <a:xfrm>
            <a:off x="16410559" y="10443661"/>
            <a:ext cx="50863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7</a:t>
            </a:r>
          </a:p>
        </p:txBody>
      </p:sp>
      <p:sp>
        <p:nvSpPr>
          <p:cNvPr id="976" name="6"/>
          <p:cNvSpPr txBox="1"/>
          <p:nvPr/>
        </p:nvSpPr>
        <p:spPr>
          <a:xfrm>
            <a:off x="14562583" y="10443661"/>
            <a:ext cx="50863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6</a:t>
            </a:r>
          </a:p>
        </p:txBody>
      </p:sp>
      <p:sp>
        <p:nvSpPr>
          <p:cNvPr id="977" name="5"/>
          <p:cNvSpPr txBox="1"/>
          <p:nvPr/>
        </p:nvSpPr>
        <p:spPr>
          <a:xfrm>
            <a:off x="7067347" y="10443661"/>
            <a:ext cx="508635" cy="904875"/>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A92633"/>
                </a:solidFill>
                <a:latin typeface="Helvetica Light"/>
                <a:ea typeface="Helvetica Light"/>
                <a:cs typeface="Helvetica Light"/>
                <a:sym typeface="Helvetica Light"/>
              </a:defRPr>
            </a:lvl1pPr>
          </a:lstStyle>
          <a:p>
            <a:r>
              <a:t>5</a:t>
            </a:r>
          </a:p>
        </p:txBody>
      </p:sp>
      <p:grpSp>
        <p:nvGrpSpPr>
          <p:cNvPr id="980" name="Group"/>
          <p:cNvGrpSpPr/>
          <p:nvPr/>
        </p:nvGrpSpPr>
        <p:grpSpPr>
          <a:xfrm>
            <a:off x="8964151" y="5789548"/>
            <a:ext cx="2451128" cy="2042288"/>
            <a:chOff x="0" y="0"/>
            <a:chExt cx="2451126" cy="2042287"/>
          </a:xfrm>
        </p:grpSpPr>
        <p:sp>
          <p:nvSpPr>
            <p:cNvPr id="978" name="“OK”!"/>
            <p:cNvSpPr txBox="1"/>
            <p:nvPr/>
          </p:nvSpPr>
          <p:spPr>
            <a:xfrm>
              <a:off x="672492" y="1137413"/>
              <a:ext cx="1778635"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5000">
                  <a:solidFill>
                    <a:srgbClr val="000000"/>
                  </a:solidFill>
                  <a:latin typeface="Helvetica Light"/>
                  <a:ea typeface="Helvetica Light"/>
                  <a:cs typeface="Helvetica Light"/>
                  <a:sym typeface="Helvetica Light"/>
                </a:defRPr>
              </a:lvl1pPr>
            </a:lstStyle>
            <a:p>
              <a:r>
                <a:t>“OK”!</a:t>
              </a:r>
            </a:p>
          </p:txBody>
        </p:sp>
        <p:sp>
          <p:nvSpPr>
            <p:cNvPr id="979" name="Line"/>
            <p:cNvSpPr/>
            <p:nvPr/>
          </p:nvSpPr>
          <p:spPr>
            <a:xfrm flipV="1">
              <a:off x="0" y="0"/>
              <a:ext cx="3" cy="1909701"/>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grpSp>
      <p:sp>
        <p:nvSpPr>
          <p:cNvPr id="981" name="Line"/>
          <p:cNvSpPr/>
          <p:nvPr/>
        </p:nvSpPr>
        <p:spPr>
          <a:xfrm>
            <a:off x="9719885" y="8517981"/>
            <a:ext cx="4590891" cy="1"/>
          </a:xfrm>
          <a:prstGeom prst="line">
            <a:avLst/>
          </a:prstGeom>
          <a:ln w="25400">
            <a:solidFill>
              <a:srgbClr val="000000"/>
            </a:solidFill>
            <a:miter lim="400000"/>
            <a:tailEnd type="triangle"/>
          </a:ln>
        </p:spPr>
        <p:txBody>
          <a:bodyPr lIns="45718" tIns="45718" rIns="45718" bIns="45718"/>
          <a:lstStyle/>
          <a:p>
            <a:endParaRPr/>
          </a:p>
        </p:txBody>
      </p:sp>
      <p:sp>
        <p:nvSpPr>
          <p:cNvPr id="982" name="Set A=5"/>
          <p:cNvSpPr txBox="1"/>
          <p:nvPr/>
        </p:nvSpPr>
        <p:spPr>
          <a:xfrm>
            <a:off x="11149779" y="7637859"/>
            <a:ext cx="244538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Set A=5</a:t>
            </a:r>
          </a:p>
        </p:txBody>
      </p:sp>
      <p:pic>
        <p:nvPicPr>
          <p:cNvPr id="983" name="Image" descr="Image"/>
          <p:cNvPicPr>
            <a:picLocks noChangeAspect="1"/>
          </p:cNvPicPr>
          <p:nvPr/>
        </p:nvPicPr>
        <p:blipFill>
          <a:blip r:embed="rId5"/>
          <a:stretch>
            <a:fillRect/>
          </a:stretch>
        </p:blipFill>
        <p:spPr>
          <a:xfrm>
            <a:off x="11547802" y="8614798"/>
            <a:ext cx="1288396" cy="1288396"/>
          </a:xfrm>
          <a:prstGeom prst="rect">
            <a:avLst/>
          </a:prstGeom>
          <a:ln w="12700">
            <a:miter lim="400000"/>
          </a:ln>
        </p:spPr>
      </p:pic>
      <p:sp>
        <p:nvSpPr>
          <p:cNvPr id="984" name="Assume replica failed"/>
          <p:cNvSpPr txBox="1"/>
          <p:nvPr/>
        </p:nvSpPr>
        <p:spPr>
          <a:xfrm>
            <a:off x="10199757" y="8647239"/>
            <a:ext cx="3984486" cy="1666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Assume replica failed</a:t>
            </a:r>
          </a:p>
        </p:txBody>
      </p:sp>
      <p:grpSp>
        <p:nvGrpSpPr>
          <p:cNvPr id="987" name="Group"/>
          <p:cNvGrpSpPr/>
          <p:nvPr/>
        </p:nvGrpSpPr>
        <p:grpSpPr>
          <a:xfrm>
            <a:off x="13382031" y="5903150"/>
            <a:ext cx="2273300" cy="1909700"/>
            <a:chOff x="0" y="0"/>
            <a:chExt cx="2273299" cy="1909698"/>
          </a:xfrm>
        </p:grpSpPr>
        <p:sp>
          <p:nvSpPr>
            <p:cNvPr id="985" name="Line"/>
            <p:cNvSpPr/>
            <p:nvPr/>
          </p:nvSpPr>
          <p:spPr>
            <a:xfrm flipH="1">
              <a:off x="1832643" y="0"/>
              <a:ext cx="2" cy="1909699"/>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986" name="Read A"/>
            <p:cNvSpPr txBox="1"/>
            <p:nvPr/>
          </p:nvSpPr>
          <p:spPr>
            <a:xfrm>
              <a:off x="0" y="1000468"/>
              <a:ext cx="2273299"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5000">
                  <a:solidFill>
                    <a:srgbClr val="000000"/>
                  </a:solidFill>
                  <a:latin typeface="Helvetica Light"/>
                  <a:ea typeface="Helvetica Light"/>
                  <a:cs typeface="Helvetica Light"/>
                  <a:sym typeface="Helvetica Light"/>
                </a:defRPr>
              </a:lvl1pPr>
            </a:lstStyle>
            <a:p>
              <a:r>
                <a:t>Read A</a:t>
              </a:r>
            </a:p>
          </p:txBody>
        </p:sp>
      </p:grpSp>
      <p:grpSp>
        <p:nvGrpSpPr>
          <p:cNvPr id="990" name="Group"/>
          <p:cNvGrpSpPr/>
          <p:nvPr/>
        </p:nvGrpSpPr>
        <p:grpSpPr>
          <a:xfrm>
            <a:off x="16192914" y="5903150"/>
            <a:ext cx="2168870" cy="2042289"/>
            <a:chOff x="0" y="0"/>
            <a:chExt cx="2168869" cy="2042287"/>
          </a:xfrm>
        </p:grpSpPr>
        <p:sp>
          <p:nvSpPr>
            <p:cNvPr id="988" name="“6”!"/>
            <p:cNvSpPr txBox="1"/>
            <p:nvPr/>
          </p:nvSpPr>
          <p:spPr>
            <a:xfrm>
              <a:off x="954750" y="1137413"/>
              <a:ext cx="1214120"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5000">
                  <a:solidFill>
                    <a:srgbClr val="000000"/>
                  </a:solidFill>
                  <a:latin typeface="Helvetica Light"/>
                  <a:ea typeface="Helvetica Light"/>
                  <a:cs typeface="Helvetica Light"/>
                  <a:sym typeface="Helvetica Light"/>
                </a:defRPr>
              </a:lvl1pPr>
            </a:lstStyle>
            <a:p>
              <a:r>
                <a:t>“6”!</a:t>
              </a:r>
            </a:p>
          </p:txBody>
        </p:sp>
        <p:sp>
          <p:nvSpPr>
            <p:cNvPr id="989" name="Line"/>
            <p:cNvSpPr/>
            <p:nvPr/>
          </p:nvSpPr>
          <p:spPr>
            <a:xfrm flipV="1">
              <a:off x="0" y="0"/>
              <a:ext cx="3" cy="1909701"/>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97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98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981"/>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98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grpId="1" nodeType="clickEffect">
                                  <p:stCondLst>
                                    <p:cond delay="0"/>
                                  </p:stCondLst>
                                  <p:iterate>
                                    <p:tmAbs val="0"/>
                                  </p:iterate>
                                  <p:childTnLst>
                                    <p:animEffect transition="out" filter="wipe(down)">
                                      <p:cBhvr>
                                        <p:cTn id="23" dur="8000" fill="hold"/>
                                        <p:tgtEl>
                                          <p:spTgt spid="981"/>
                                        </p:tgtEl>
                                      </p:cBhvr>
                                    </p:animEffect>
                                    <p:set>
                                      <p:cBhvr>
                                        <p:cTn id="24" fill="hold">
                                          <p:stCondLst>
                                            <p:cond delay="7999"/>
                                          </p:stCondLst>
                                        </p:cTn>
                                        <p:tgtEl>
                                          <p:spTgt spid="981"/>
                                        </p:tgtEl>
                                        <p:attrNameLst>
                                          <p:attrName>style.visibility</p:attrName>
                                        </p:attrNameLst>
                                      </p:cBhvr>
                                      <p:to>
                                        <p:strVal val="hidden"/>
                                      </p:to>
                                    </p:set>
                                  </p:childTnLst>
                                </p:cTn>
                              </p:par>
                            </p:childTnLst>
                          </p:cTn>
                        </p:par>
                        <p:par>
                          <p:cTn id="25" fill="hold">
                            <p:stCondLst>
                              <p:cond delay="0"/>
                            </p:stCondLst>
                            <p:childTnLst>
                              <p:par>
                                <p:cTn id="26" presetID="8" presetClass="emph" presetSubtype="0" accel="50000" decel="50000" fill="hold" grpId="1" nodeType="afterEffect">
                                  <p:stCondLst>
                                    <p:cond delay="0"/>
                                  </p:stCondLst>
                                  <p:childTnLst>
                                    <p:animRot by="64740000">
                                      <p:cBhvr>
                                        <p:cTn id="27" dur="8000" fill="hold"/>
                                        <p:tgtEl>
                                          <p:spTgt spid="98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2" nodeType="clickEffect">
                                  <p:stCondLst>
                                    <p:cond delay="0"/>
                                  </p:stCondLst>
                                  <p:iterate>
                                    <p:tmAbs val="0"/>
                                  </p:iterate>
                                  <p:childTnLst>
                                    <p:set>
                                      <p:cBhvr>
                                        <p:cTn id="31" fill="hold">
                                          <p:stCondLst>
                                            <p:cond delay="0"/>
                                          </p:stCondLst>
                                        </p:cTn>
                                        <p:tgtEl>
                                          <p:spTgt spid="983"/>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grpId="0" nodeType="afterEffect">
                                  <p:stCondLst>
                                    <p:cond delay="0"/>
                                  </p:stCondLst>
                                  <p:iterate>
                                    <p:tmAbs val="0"/>
                                  </p:iterate>
                                  <p:childTnLst>
                                    <p:set>
                                      <p:cBhvr>
                                        <p:cTn id="34" fill="hold"/>
                                        <p:tgtEl>
                                          <p:spTgt spid="98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9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98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iterate>
                                    <p:tmAbs val="0"/>
                                  </p:iterate>
                                  <p:childTnLst>
                                    <p:set>
                                      <p:cBhvr>
                                        <p:cTn id="46" fill="hold"/>
                                        <p:tgtEl>
                                          <p:spTgt spid="9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 grpId="0" animBg="1" advAuto="0"/>
      <p:bldP spid="977" grpId="0" animBg="1" advAuto="0"/>
      <p:bldP spid="980" grpId="0" animBg="1" advAuto="0"/>
      <p:bldP spid="981" grpId="0" animBg="1" advAuto="0"/>
      <p:bldP spid="981" grpId="1" animBg="1" advAuto="0"/>
      <p:bldP spid="982" grpId="0" animBg="1" advAuto="0"/>
      <p:bldP spid="983" grpId="0" animBg="1" advAuto="0"/>
      <p:bldP spid="983" grpId="1" animBg="1" advAuto="0"/>
      <p:bldP spid="983" grpId="2" animBg="1" advAuto="0"/>
      <p:bldP spid="984" grpId="0" animBg="1" advAuto="0"/>
      <p:bldP spid="987" grpId="0" animBg="1" advAuto="0"/>
      <p:bldP spid="990"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 name="Shared Fate"/>
          <p:cNvSpPr txBox="1">
            <a:spLocks noGrp="1"/>
          </p:cNvSpPr>
          <p:nvPr>
            <p:ph type="title"/>
          </p:nvPr>
        </p:nvSpPr>
        <p:spPr>
          <a:prstGeom prst="rect">
            <a:avLst/>
          </a:prstGeom>
        </p:spPr>
        <p:txBody>
          <a:bodyPr/>
          <a:lstStyle>
            <a:lvl1pPr>
              <a:defRPr spc="-200"/>
            </a:lvl1pPr>
          </a:lstStyle>
          <a:p>
            <a:r>
              <a:t>Shared Fate</a:t>
            </a:r>
          </a:p>
        </p:txBody>
      </p:sp>
      <p:sp>
        <p:nvSpPr>
          <p:cNvPr id="995" name="Are you still there?"/>
          <p:cNvSpPr txBox="1">
            <a:spLocks noGrp="1"/>
          </p:cNvSpPr>
          <p:nvPr>
            <p:ph type="body" sz="quarter" idx="1"/>
          </p:nvPr>
        </p:nvSpPr>
        <p:spPr>
          <a:xfrm>
            <a:off x="1206500" y="2372961"/>
            <a:ext cx="21971000" cy="934780"/>
          </a:xfrm>
          <a:prstGeom prst="rect">
            <a:avLst/>
          </a:prstGeom>
        </p:spPr>
        <p:txBody>
          <a:bodyPr/>
          <a:lstStyle/>
          <a:p>
            <a:r>
              <a:t>Are you still there?</a:t>
            </a:r>
          </a:p>
        </p:txBody>
      </p:sp>
      <p:sp>
        <p:nvSpPr>
          <p:cNvPr id="996" name="Two methods/threads/processes running on the same computer generally have shared fate [Crashed/not]…"/>
          <p:cNvSpPr txBox="1">
            <a:spLocks noGrp="1"/>
          </p:cNvSpPr>
          <p:nvPr>
            <p:ph type="body" idx="21"/>
          </p:nvPr>
        </p:nvSpPr>
        <p:spPr>
          <a:xfrm>
            <a:off x="1206500" y="4248503"/>
            <a:ext cx="14022315" cy="82560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Two methods/threads/processes running on the same computer generally have </a:t>
            </a:r>
            <a:r>
              <a:rPr b="1"/>
              <a:t>shared fate </a:t>
            </a:r>
            <a:r>
              <a:t>[Crashed/not]</a:t>
            </a:r>
          </a:p>
          <a:p>
            <a:r>
              <a:t>When two machines in a distributed system can’t talk to each other, how do we know if the other is crashed?</a:t>
            </a:r>
          </a:p>
          <a:p>
            <a:r>
              <a:t>We call this a </a:t>
            </a:r>
            <a:r>
              <a:rPr b="1"/>
              <a:t>split brain</a:t>
            </a:r>
            <a:r>
              <a:t> problem</a:t>
            </a:r>
          </a:p>
        </p:txBody>
      </p:sp>
      <p:pic>
        <p:nvPicPr>
          <p:cNvPr id="997" name="tistio-ZO0weaaDrBs-unsplash.jpg" descr="tistio-ZO0weaaDrBs-unsplash.jpg"/>
          <p:cNvPicPr>
            <a:picLocks noChangeAspect="1"/>
          </p:cNvPicPr>
          <p:nvPr/>
        </p:nvPicPr>
        <p:blipFill>
          <a:blip r:embed="rId2"/>
          <a:srcRect l="15318" r="15318"/>
          <a:stretch>
            <a:fillRect/>
          </a:stretch>
        </p:blipFill>
        <p:spPr>
          <a:xfrm>
            <a:off x="15375778" y="3207291"/>
            <a:ext cx="8590020" cy="8256013"/>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 name="CAP Theorem"/>
          <p:cNvSpPr txBox="1">
            <a:spLocks noGrp="1"/>
          </p:cNvSpPr>
          <p:nvPr>
            <p:ph type="title"/>
          </p:nvPr>
        </p:nvSpPr>
        <p:spPr>
          <a:prstGeom prst="rect">
            <a:avLst/>
          </a:prstGeom>
        </p:spPr>
        <p:txBody>
          <a:bodyPr/>
          <a:lstStyle/>
          <a:p>
            <a:pPr>
              <a:defRPr spc="-200"/>
            </a:pPr>
            <a:r>
              <a:t>CAP Theorem: Consistency or Availability</a:t>
            </a:r>
          </a:p>
        </p:txBody>
      </p:sp>
      <p:sp>
        <p:nvSpPr>
          <p:cNvPr id="1000" name="Slide Subtitle"/>
          <p:cNvSpPr txBox="1">
            <a:spLocks noGrp="1"/>
          </p:cNvSpPr>
          <p:nvPr>
            <p:ph type="body" sz="quarter" idx="1"/>
          </p:nvPr>
        </p:nvSpPr>
        <p:spPr>
          <a:xfrm>
            <a:off x="1206500" y="2372961"/>
            <a:ext cx="21971000" cy="934780"/>
          </a:xfrm>
          <a:prstGeom prst="rect">
            <a:avLst/>
          </a:prstGeom>
        </p:spPr>
        <p:txBody>
          <a:bodyPr/>
          <a:lstStyle/>
          <a:p>
            <a:endParaRPr/>
          </a:p>
        </p:txBody>
      </p:sp>
      <p:sp>
        <p:nvSpPr>
          <p:cNvPr id="1001" name="Pick two of thre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Pick two of three:</a:t>
            </a:r>
          </a:p>
          <a:p>
            <a:pPr lvl="1"/>
            <a:r>
              <a:t>Consistency: All nodes see the same data at the same time (strong consistency)</a:t>
            </a:r>
          </a:p>
          <a:p>
            <a:pPr lvl="1"/>
            <a:r>
              <a:t>Availability: Individual node failures do not prevent survivors from continuing to operate</a:t>
            </a:r>
          </a:p>
          <a:p>
            <a:pPr lvl="1"/>
            <a:r>
              <a:t>Partition tolerance: The system continues to operate despite message loss (from network and/or node failure)</a:t>
            </a:r>
          </a:p>
          <a:p>
            <a:pPr lvl="2"/>
            <a:r>
              <a:t>Can’t drop this for a DS - networks can always fail</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DNS uses a relaxed consistency model"/>
          <p:cNvSpPr txBox="1">
            <a:spLocks noGrp="1"/>
          </p:cNvSpPr>
          <p:nvPr>
            <p:ph type="title"/>
          </p:nvPr>
        </p:nvSpPr>
        <p:spPr>
          <a:prstGeom prst="rect">
            <a:avLst/>
          </a:prstGeom>
        </p:spPr>
        <p:txBody>
          <a:bodyPr/>
          <a:lstStyle/>
          <a:p>
            <a:r>
              <a:t>DNS uses a relaxed consistency model</a:t>
            </a:r>
          </a:p>
        </p:txBody>
      </p:sp>
      <p:sp>
        <p:nvSpPr>
          <p:cNvPr id="1006" name="Slide Subtitle"/>
          <p:cNvSpPr txBox="1">
            <a:spLocks noGrp="1"/>
          </p:cNvSpPr>
          <p:nvPr>
            <p:ph type="body" sz="quarter" idx="1"/>
          </p:nvPr>
        </p:nvSpPr>
        <p:spPr>
          <a:prstGeom prst="rect">
            <a:avLst/>
          </a:prstGeom>
        </p:spPr>
        <p:txBody>
          <a:bodyPr/>
          <a:lstStyle/>
          <a:p>
            <a:endParaRPr/>
          </a:p>
        </p:txBody>
      </p:sp>
      <p:sp>
        <p:nvSpPr>
          <p:cNvPr id="1007" name="Body Level On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481263" indent="-481263">
              <a:buSzPct val="100000"/>
            </a:pPr>
            <a:r>
              <a:t>Recall - DNS requirements for updating/creating records:</a:t>
            </a:r>
          </a:p>
          <a:p>
            <a:pPr marL="862263" lvl="1" indent="-481263">
              <a:buSzPct val="100000"/>
            </a:pPr>
            <a:r>
              <a:t>Latency - OK if it takes minutes/hours for an update to take full effect</a:t>
            </a:r>
          </a:p>
          <a:p>
            <a:pPr marL="862263" lvl="1" indent="-481263">
              <a:buSzPct val="100000"/>
            </a:pPr>
            <a:r>
              <a:t>Performance - Expect far fewer writes than reads </a:t>
            </a:r>
          </a:p>
          <a:p>
            <a:pPr marL="481263" indent="-481263">
              <a:buSzPct val="100000"/>
            </a:pPr>
            <a:r>
              <a:t>DNS does not attempt to provide strong consistency</a:t>
            </a:r>
          </a:p>
          <a:p>
            <a:pPr marL="481263" indent="-481263">
              <a:buSzPct val="100000"/>
            </a:pPr>
            <a:r>
              <a:t>Updates are made in a best-effort approach</a:t>
            </a:r>
          </a:p>
          <a:p>
            <a:pPr marL="481263" indent="-481263">
              <a:buSzPct val="100000"/>
            </a:pPr>
            <a:r>
              <a:t>OK for clients to see the “old” value for a short time after it was updated</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itle 1"/>
          <p:cNvSpPr txBox="1">
            <a:spLocks noGrp="1"/>
          </p:cNvSpPr>
          <p:nvPr>
            <p:ph type="title"/>
          </p:nvPr>
        </p:nvSpPr>
        <p:spPr>
          <a:prstGeom prst="rect">
            <a:avLst/>
          </a:prstGeom>
        </p:spPr>
        <p:txBody>
          <a:bodyPr/>
          <a:lstStyle>
            <a:lvl1pPr>
              <a:defRPr spc="-200"/>
            </a:lvl1pPr>
          </a:lstStyle>
          <a:p>
            <a:r>
              <a:t>Example: Domain Name System (DNS)</a:t>
            </a:r>
          </a:p>
        </p:txBody>
      </p:sp>
      <p:sp>
        <p:nvSpPr>
          <p:cNvPr id="205" name="Text Placeholder 2"/>
          <p:cNvSpPr txBox="1">
            <a:spLocks noGrp="1"/>
          </p:cNvSpPr>
          <p:nvPr>
            <p:ph type="body" sz="quarter" idx="1"/>
          </p:nvPr>
        </p:nvSpPr>
        <p:spPr>
          <a:xfrm>
            <a:off x="1206500" y="2372961"/>
            <a:ext cx="21971000" cy="934780"/>
          </a:xfrm>
          <a:prstGeom prst="rect">
            <a:avLst/>
          </a:prstGeom>
        </p:spPr>
        <p:txBody>
          <a:bodyPr/>
          <a:lstStyle/>
          <a:p>
            <a:r>
              <a:t>Problem Statement</a:t>
            </a:r>
          </a:p>
        </p:txBody>
      </p:sp>
      <p:sp>
        <p:nvSpPr>
          <p:cNvPr id="206" name="Text Placeholder 3"/>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Nodes (hosts) on a network are identified by IP addresses</a:t>
            </a:r>
          </a:p>
          <a:p>
            <a:r>
              <a:t>E.g.: 142.251.41.4</a:t>
            </a:r>
          </a:p>
          <a:p>
            <a:r>
              <a:t>We humans prefer something easier to remember: calendar.google.com, facebook.com, www.khoury.northeastern.edu</a:t>
            </a:r>
          </a:p>
          <a:p>
            <a:r>
              <a:t>We need to keep a directory of domain names and their addresses</a:t>
            </a:r>
          </a:p>
          <a:p>
            <a:r>
              <a:t>We also need to make sure everybody gets directed to the correct host</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 name="Distributed Software Engineering Abstractions"/>
          <p:cNvSpPr txBox="1">
            <a:spLocks noGrp="1"/>
          </p:cNvSpPr>
          <p:nvPr>
            <p:ph type="title"/>
          </p:nvPr>
        </p:nvSpPr>
        <p:spPr>
          <a:prstGeom prst="rect">
            <a:avLst/>
          </a:prstGeom>
        </p:spPr>
        <p:txBody>
          <a:bodyPr/>
          <a:lstStyle>
            <a:lvl1pPr defTabSz="2316421">
              <a:defRPr sz="8000" spc="-200"/>
            </a:lvl1pPr>
          </a:lstStyle>
          <a:p>
            <a:r>
              <a:t>Distributed Software Engineering Abstractions</a:t>
            </a:r>
          </a:p>
        </p:txBody>
      </p:sp>
      <p:sp>
        <p:nvSpPr>
          <p:cNvPr id="1010" name="Key Question: Consistency vs Availability"/>
          <p:cNvSpPr txBox="1">
            <a:spLocks noGrp="1"/>
          </p:cNvSpPr>
          <p:nvPr>
            <p:ph type="body" sz="quarter" idx="1"/>
          </p:nvPr>
        </p:nvSpPr>
        <p:spPr>
          <a:xfrm>
            <a:off x="1206500" y="2372961"/>
            <a:ext cx="21971000" cy="934780"/>
          </a:xfrm>
          <a:prstGeom prst="rect">
            <a:avLst/>
          </a:prstGeom>
        </p:spPr>
        <p:txBody>
          <a:bodyPr/>
          <a:lstStyle/>
          <a:p>
            <a:r>
              <a:t>Key Question: Consistency vs Availability</a:t>
            </a:r>
          </a:p>
        </p:txBody>
      </p:sp>
      <p:sp>
        <p:nvSpPr>
          <p:cNvPr id="1011" name="Distributed system will never match exact semantics of non-distributed system…"/>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603504" indent="-603504" defTabSz="2413954">
              <a:spcBef>
                <a:spcPts val="4400"/>
              </a:spcBef>
              <a:defRPr sz="4752"/>
            </a:pPr>
            <a:r>
              <a:t>Distributed system will never match exact semantics of non-distributed system</a:t>
            </a:r>
          </a:p>
          <a:p>
            <a:pPr marL="603504" indent="-603504" defTabSz="2413954">
              <a:spcBef>
                <a:spcPts val="4400"/>
              </a:spcBef>
              <a:defRPr sz="4752"/>
            </a:pPr>
            <a:r>
              <a:t>For replication do we value more: guaranteed consistency (looks like a single machine) or guaranteed availability (sometimes read stale data)?</a:t>
            </a:r>
          </a:p>
          <a:p>
            <a:pPr marL="1207008" lvl="1" indent="-603504" defTabSz="2413954">
              <a:spcBef>
                <a:spcPts val="4400"/>
              </a:spcBef>
              <a:defRPr sz="4752"/>
            </a:pPr>
            <a:r>
              <a:t>For a lock server?</a:t>
            </a:r>
          </a:p>
          <a:p>
            <a:pPr marL="1207008" lvl="1" indent="-603504" defTabSz="2413954">
              <a:spcBef>
                <a:spcPts val="4400"/>
              </a:spcBef>
              <a:defRPr sz="4752"/>
            </a:pPr>
            <a:r>
              <a:t>For the order of tweets on twitter?</a:t>
            </a:r>
          </a:p>
          <a:p>
            <a:pPr marL="603504" indent="-603504" defTabSz="2413954">
              <a:spcBef>
                <a:spcPts val="4400"/>
              </a:spcBef>
              <a:defRPr sz="4752"/>
            </a:pPr>
            <a:r>
              <a:t>For partitioning: Where can we draw the line? How do we determine how to organize the partitions?</a:t>
            </a:r>
          </a:p>
          <a:p>
            <a:pPr marL="603504" indent="-603504" defTabSz="2413954">
              <a:spcBef>
                <a:spcPts val="4400"/>
              </a:spcBef>
              <a:defRPr sz="4752"/>
            </a:pPr>
            <a:r>
              <a:t>Next module: common architectures for distributed systems</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 name="Learning Objectives for this Lesson"/>
          <p:cNvSpPr txBox="1">
            <a:spLocks noGrp="1"/>
          </p:cNvSpPr>
          <p:nvPr>
            <p:ph type="title"/>
          </p:nvPr>
        </p:nvSpPr>
        <p:spPr>
          <a:prstGeom prst="rect">
            <a:avLst/>
          </a:prstGeom>
        </p:spPr>
        <p:txBody>
          <a:bodyPr/>
          <a:lstStyle>
            <a:lvl1pPr>
              <a:defRPr spc="-200">
                <a:solidFill>
                  <a:srgbClr val="005493"/>
                </a:solidFill>
              </a:defRPr>
            </a:lvl1pPr>
          </a:lstStyle>
          <a:p>
            <a:r>
              <a:t>Review: Learning Objectives for this Lesson</a:t>
            </a:r>
          </a:p>
        </p:txBody>
      </p:sp>
      <p:sp>
        <p:nvSpPr>
          <p:cNvPr id="1014" name="By the end of this lesson, you should be able to…"/>
          <p:cNvSpPr txBox="1">
            <a:spLocks noGrp="1"/>
          </p:cNvSpPr>
          <p:nvPr>
            <p:ph type="body" sz="quarter" idx="1"/>
          </p:nvPr>
        </p:nvSpPr>
        <p:spPr>
          <a:xfrm>
            <a:off x="1206500" y="2372961"/>
            <a:ext cx="21971000" cy="934780"/>
          </a:xfrm>
          <a:prstGeom prst="rect">
            <a:avLst/>
          </a:prstGeom>
        </p:spPr>
        <p:txBody>
          <a:bodyPr/>
          <a:lstStyle/>
          <a:p>
            <a:r>
              <a:t>By the end of this lesson, you should be able to…</a:t>
            </a:r>
          </a:p>
        </p:txBody>
      </p:sp>
      <p:sp>
        <p:nvSpPr>
          <p:cNvPr id="1015" name="Describe 5 key goals of distributed system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685800" indent="-685800">
              <a:buSzPct val="100000"/>
              <a:buFont typeface="Arial"/>
              <a:buChar char="•"/>
            </a:pPr>
            <a:r>
              <a:rPr dirty="0"/>
              <a:t>Describe 5 key goals of distributed systems</a:t>
            </a:r>
          </a:p>
          <a:p>
            <a:pPr marL="685800" indent="-685800">
              <a:buSzPct val="100000"/>
              <a:buFont typeface="Arial"/>
              <a:buChar char="•"/>
            </a:pPr>
            <a:r>
              <a:rPr dirty="0"/>
              <a:t>Understand the fundamental constraints of distributed systems</a:t>
            </a:r>
            <a:endParaRPr spc="-55" dirty="0"/>
          </a:p>
          <a:p>
            <a:pPr marL="685800" indent="-685800">
              <a:buSzPct val="100000"/>
              <a:buFont typeface="Arial"/>
              <a:buChar char="•"/>
            </a:pPr>
            <a:r>
              <a:rPr dirty="0"/>
              <a:t>Understand the roles of replication and partitioning in the context of the DNS infrastructure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How do we find data?"/>
          <p:cNvSpPr txBox="1">
            <a:spLocks noGrp="1"/>
          </p:cNvSpPr>
          <p:nvPr>
            <p:ph type="title"/>
          </p:nvPr>
        </p:nvSpPr>
        <p:spPr>
          <a:prstGeom prst="rect">
            <a:avLst/>
          </a:prstGeom>
        </p:spPr>
        <p:txBody>
          <a:bodyPr/>
          <a:lstStyle>
            <a:lvl1pPr>
              <a:defRPr spc="-200"/>
            </a:lvl1pPr>
          </a:lstStyle>
          <a:p>
            <a:r>
              <a:t>Example: Domain Name System (DNS)</a:t>
            </a:r>
          </a:p>
        </p:txBody>
      </p:sp>
      <p:sp>
        <p:nvSpPr>
          <p:cNvPr id="211" name="Text Placeholder 1"/>
          <p:cNvSpPr txBox="1">
            <a:spLocks noGrp="1"/>
          </p:cNvSpPr>
          <p:nvPr>
            <p:ph type="body" sz="quarter" idx="1"/>
          </p:nvPr>
        </p:nvSpPr>
        <p:spPr>
          <a:xfrm>
            <a:off x="1206500" y="2372961"/>
            <a:ext cx="21971000" cy="934780"/>
          </a:xfrm>
          <a:prstGeom prst="rect">
            <a:avLst/>
          </a:prstGeom>
        </p:spPr>
        <p:txBody>
          <a:bodyPr/>
          <a:lstStyle/>
          <a:p>
            <a:endParaRPr/>
          </a:p>
        </p:txBody>
      </p:sp>
      <p:sp>
        <p:nvSpPr>
          <p:cNvPr id="212" name="DNS - Domain Name System - responsible for mapping IP address to human-readable domain name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Need to handle millions of DNS queries per second</a:t>
            </a:r>
          </a:p>
          <a:p>
            <a:r>
              <a:t>Not immediately obvious how to scale: how do we maintain replication, some measure of consistency?</a:t>
            </a:r>
          </a:p>
        </p:txBody>
      </p:sp>
      <p:sp>
        <p:nvSpPr>
          <p:cNvPr id="213" name="Slide Number"/>
          <p:cNvSpPr txBox="1">
            <a:spLocks noGrp="1"/>
          </p:cNvSpPr>
          <p:nvPr>
            <p:ph type="sldNum" sz="quarter" idx="4294967295"/>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pic>
        <p:nvPicPr>
          <p:cNvPr id="214" name="Image" descr="Image"/>
          <p:cNvPicPr>
            <a:picLocks noChangeAspect="1"/>
          </p:cNvPicPr>
          <p:nvPr/>
        </p:nvPicPr>
        <p:blipFill>
          <a:blip r:embed="rId3"/>
          <a:stretch>
            <a:fillRect/>
          </a:stretch>
        </p:blipFill>
        <p:spPr>
          <a:xfrm>
            <a:off x="6929691" y="10293670"/>
            <a:ext cx="1814729" cy="1814729"/>
          </a:xfrm>
          <a:prstGeom prst="rect">
            <a:avLst/>
          </a:prstGeom>
          <a:ln w="12700">
            <a:miter lim="400000"/>
          </a:ln>
        </p:spPr>
      </p:pic>
      <p:grpSp>
        <p:nvGrpSpPr>
          <p:cNvPr id="217" name="Group"/>
          <p:cNvGrpSpPr/>
          <p:nvPr/>
        </p:nvGrpSpPr>
        <p:grpSpPr>
          <a:xfrm>
            <a:off x="14506192" y="8384482"/>
            <a:ext cx="3583117" cy="2424687"/>
            <a:chOff x="0" y="0"/>
            <a:chExt cx="3583116" cy="2424686"/>
          </a:xfrm>
        </p:grpSpPr>
        <p:pic>
          <p:nvPicPr>
            <p:cNvPr id="215" name="Image" descr="Image"/>
            <p:cNvPicPr>
              <a:picLocks noChangeAspect="1"/>
            </p:cNvPicPr>
            <p:nvPr/>
          </p:nvPicPr>
          <p:blipFill>
            <a:blip r:embed="rId4"/>
            <a:stretch>
              <a:fillRect/>
            </a:stretch>
          </p:blipFill>
          <p:spPr>
            <a:xfrm>
              <a:off x="0" y="0"/>
              <a:ext cx="2424689" cy="2424687"/>
            </a:xfrm>
            <a:prstGeom prst="rect">
              <a:avLst/>
            </a:prstGeom>
            <a:ln w="12700" cap="flat">
              <a:noFill/>
              <a:miter lim="400000"/>
            </a:ln>
            <a:effectLst/>
          </p:spPr>
        </p:pic>
        <p:sp>
          <p:nvSpPr>
            <p:cNvPr id="216" name="DNS Server"/>
            <p:cNvSpPr txBox="1"/>
            <p:nvPr/>
          </p:nvSpPr>
          <p:spPr>
            <a:xfrm>
              <a:off x="111572" y="232506"/>
              <a:ext cx="3471545"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a:defRPr sz="5000">
                  <a:latin typeface="Helvetica Light"/>
                  <a:ea typeface="Helvetica Light"/>
                  <a:cs typeface="Helvetica Light"/>
                  <a:sym typeface="Helvetica Light"/>
                </a:defRPr>
              </a:lvl1pPr>
            </a:lstStyle>
            <a:p>
              <a:r>
                <a:t>DNS Server</a:t>
              </a:r>
            </a:p>
          </p:txBody>
        </p:sp>
      </p:grpSp>
      <p:grpSp>
        <p:nvGrpSpPr>
          <p:cNvPr id="220" name="Group"/>
          <p:cNvGrpSpPr/>
          <p:nvPr/>
        </p:nvGrpSpPr>
        <p:grpSpPr>
          <a:xfrm>
            <a:off x="8943459" y="9614021"/>
            <a:ext cx="5378281" cy="1397797"/>
            <a:chOff x="0" y="0"/>
            <a:chExt cx="5378279" cy="1397795"/>
          </a:xfrm>
        </p:grpSpPr>
        <p:sp>
          <p:nvSpPr>
            <p:cNvPr id="218" name="facebook.com?"/>
            <p:cNvSpPr txBox="1"/>
            <p:nvPr/>
          </p:nvSpPr>
          <p:spPr>
            <a:xfrm>
              <a:off x="846285" y="224436"/>
              <a:ext cx="4531995"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p>
              <a:pPr>
                <a:defRPr sz="5000">
                  <a:latin typeface="Helvetica Light"/>
                  <a:ea typeface="Helvetica Light"/>
                  <a:cs typeface="Helvetica Light"/>
                  <a:sym typeface="Helvetica Light"/>
                </a:defRPr>
              </a:pPr>
              <a:r>
                <a:rPr u="sng">
                  <a:solidFill>
                    <a:srgbClr val="0000FF"/>
                  </a:solidFill>
                  <a:uFill>
                    <a:solidFill>
                      <a:srgbClr val="0000FF"/>
                    </a:solidFill>
                  </a:uFill>
                  <a:hlinkClick r:id="rId5"/>
                </a:rPr>
                <a:t>facebook.com</a:t>
              </a:r>
              <a:r>
                <a:t>?</a:t>
              </a:r>
            </a:p>
          </p:txBody>
        </p:sp>
        <p:sp>
          <p:nvSpPr>
            <p:cNvPr id="219" name="Line"/>
            <p:cNvSpPr/>
            <p:nvPr/>
          </p:nvSpPr>
          <p:spPr>
            <a:xfrm flipV="1">
              <a:off x="-1" y="-1"/>
              <a:ext cx="5265021" cy="1397797"/>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grpSp>
      <p:grpSp>
        <p:nvGrpSpPr>
          <p:cNvPr id="223" name="Group"/>
          <p:cNvGrpSpPr/>
          <p:nvPr/>
        </p:nvGrpSpPr>
        <p:grpSpPr>
          <a:xfrm>
            <a:off x="9052858" y="10492508"/>
            <a:ext cx="5523513" cy="1396003"/>
            <a:chOff x="0" y="0"/>
            <a:chExt cx="5523512" cy="1396002"/>
          </a:xfrm>
        </p:grpSpPr>
        <p:sp>
          <p:nvSpPr>
            <p:cNvPr id="221" name="31.13.66.35"/>
            <p:cNvSpPr txBox="1"/>
            <p:nvPr/>
          </p:nvSpPr>
          <p:spPr>
            <a:xfrm>
              <a:off x="1533600" y="404118"/>
              <a:ext cx="3509645" cy="9048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a:defRPr sz="5000">
                  <a:latin typeface="Helvetica Light"/>
                  <a:ea typeface="Helvetica Light"/>
                  <a:cs typeface="Helvetica Light"/>
                  <a:sym typeface="Helvetica Light"/>
                </a:defRPr>
              </a:lvl1pPr>
            </a:lstStyle>
            <a:p>
              <a:r>
                <a:t>31.13.66.35</a:t>
              </a:r>
            </a:p>
          </p:txBody>
        </p:sp>
        <p:sp>
          <p:nvSpPr>
            <p:cNvPr id="222" name="Line"/>
            <p:cNvSpPr/>
            <p:nvPr/>
          </p:nvSpPr>
          <p:spPr>
            <a:xfrm flipH="1">
              <a:off x="-1" y="-1"/>
              <a:ext cx="5523513" cy="1396004"/>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grpSp>
      <p:pic>
        <p:nvPicPr>
          <p:cNvPr id="224" name="Image" descr="Image"/>
          <p:cNvPicPr>
            <a:picLocks noChangeAspect="1"/>
          </p:cNvPicPr>
          <p:nvPr/>
        </p:nvPicPr>
        <p:blipFill>
          <a:blip r:embed="rId4"/>
          <a:stretch>
            <a:fillRect/>
          </a:stretch>
        </p:blipFill>
        <p:spPr>
          <a:xfrm>
            <a:off x="14633193" y="8511482"/>
            <a:ext cx="2424687" cy="2424686"/>
          </a:xfrm>
          <a:prstGeom prst="rect">
            <a:avLst/>
          </a:prstGeom>
          <a:ln w="12700">
            <a:miter lim="400000"/>
          </a:ln>
        </p:spPr>
      </p:pic>
      <p:pic>
        <p:nvPicPr>
          <p:cNvPr id="225" name="Image" descr="Image"/>
          <p:cNvPicPr>
            <a:picLocks noChangeAspect="1"/>
          </p:cNvPicPr>
          <p:nvPr/>
        </p:nvPicPr>
        <p:blipFill>
          <a:blip r:embed="rId4"/>
          <a:stretch>
            <a:fillRect/>
          </a:stretch>
        </p:blipFill>
        <p:spPr>
          <a:xfrm>
            <a:off x="14760193" y="8638482"/>
            <a:ext cx="2424687" cy="2424686"/>
          </a:xfrm>
          <a:prstGeom prst="rect">
            <a:avLst/>
          </a:prstGeom>
          <a:ln w="12700">
            <a:miter lim="400000"/>
          </a:ln>
        </p:spPr>
      </p:pic>
      <p:pic>
        <p:nvPicPr>
          <p:cNvPr id="226" name="Image" descr="Image"/>
          <p:cNvPicPr>
            <a:picLocks noChangeAspect="1"/>
          </p:cNvPicPr>
          <p:nvPr/>
        </p:nvPicPr>
        <p:blipFill>
          <a:blip r:embed="rId4"/>
          <a:stretch>
            <a:fillRect/>
          </a:stretch>
        </p:blipFill>
        <p:spPr>
          <a:xfrm>
            <a:off x="14887193" y="8765482"/>
            <a:ext cx="2424687" cy="2424686"/>
          </a:xfrm>
          <a:prstGeom prst="rect">
            <a:avLst/>
          </a:prstGeom>
          <a:ln w="12700">
            <a:miter lim="400000"/>
          </a:ln>
        </p:spPr>
      </p:pic>
      <p:pic>
        <p:nvPicPr>
          <p:cNvPr id="227" name="Image" descr="Image"/>
          <p:cNvPicPr>
            <a:picLocks noChangeAspect="1"/>
          </p:cNvPicPr>
          <p:nvPr/>
        </p:nvPicPr>
        <p:blipFill>
          <a:blip r:embed="rId4"/>
          <a:stretch>
            <a:fillRect/>
          </a:stretch>
        </p:blipFill>
        <p:spPr>
          <a:xfrm>
            <a:off x="15014193" y="8892482"/>
            <a:ext cx="2424687" cy="2424686"/>
          </a:xfrm>
          <a:prstGeom prst="rect">
            <a:avLst/>
          </a:prstGeom>
          <a:ln w="12700">
            <a:miter lim="400000"/>
          </a:ln>
        </p:spPr>
      </p:pic>
      <p:pic>
        <p:nvPicPr>
          <p:cNvPr id="228" name="Image" descr="Image"/>
          <p:cNvPicPr>
            <a:picLocks noChangeAspect="1"/>
          </p:cNvPicPr>
          <p:nvPr/>
        </p:nvPicPr>
        <p:blipFill>
          <a:blip r:embed="rId4"/>
          <a:stretch>
            <a:fillRect/>
          </a:stretch>
        </p:blipFill>
        <p:spPr>
          <a:xfrm>
            <a:off x="15141193" y="9019482"/>
            <a:ext cx="2424687" cy="2424686"/>
          </a:xfrm>
          <a:prstGeom prst="rect">
            <a:avLst/>
          </a:prstGeom>
          <a:ln w="12700">
            <a:miter lim="400000"/>
          </a:ln>
        </p:spPr>
      </p:pic>
      <p:pic>
        <p:nvPicPr>
          <p:cNvPr id="229" name="Image" descr="Image"/>
          <p:cNvPicPr>
            <a:picLocks noChangeAspect="1"/>
          </p:cNvPicPr>
          <p:nvPr/>
        </p:nvPicPr>
        <p:blipFill>
          <a:blip r:embed="rId4"/>
          <a:stretch>
            <a:fillRect/>
          </a:stretch>
        </p:blipFill>
        <p:spPr>
          <a:xfrm>
            <a:off x="15268193" y="9146482"/>
            <a:ext cx="2424687" cy="2424686"/>
          </a:xfrm>
          <a:prstGeom prst="rect">
            <a:avLst/>
          </a:prstGeom>
          <a:ln w="12700">
            <a:miter lim="400000"/>
          </a:ln>
        </p:spPr>
      </p:pic>
      <p:pic>
        <p:nvPicPr>
          <p:cNvPr id="230" name="Image" descr="Image"/>
          <p:cNvPicPr>
            <a:picLocks noChangeAspect="1"/>
          </p:cNvPicPr>
          <p:nvPr/>
        </p:nvPicPr>
        <p:blipFill>
          <a:blip r:embed="rId4"/>
          <a:stretch>
            <a:fillRect/>
          </a:stretch>
        </p:blipFill>
        <p:spPr>
          <a:xfrm>
            <a:off x="15395193" y="9273482"/>
            <a:ext cx="2424687" cy="2424686"/>
          </a:xfrm>
          <a:prstGeom prst="rect">
            <a:avLst/>
          </a:prstGeom>
          <a:ln w="12700">
            <a:miter lim="400000"/>
          </a:ln>
        </p:spPr>
      </p:pic>
      <p:pic>
        <p:nvPicPr>
          <p:cNvPr id="231" name="Image" descr="Image"/>
          <p:cNvPicPr>
            <a:picLocks noChangeAspect="1"/>
          </p:cNvPicPr>
          <p:nvPr/>
        </p:nvPicPr>
        <p:blipFill>
          <a:blip r:embed="rId4"/>
          <a:stretch>
            <a:fillRect/>
          </a:stretch>
        </p:blipFill>
        <p:spPr>
          <a:xfrm>
            <a:off x="15522193" y="9400482"/>
            <a:ext cx="2424687" cy="2424686"/>
          </a:xfrm>
          <a:prstGeom prst="rect">
            <a:avLst/>
          </a:prstGeom>
          <a:ln w="12700">
            <a:miter lim="400000"/>
          </a:ln>
        </p:spPr>
      </p:pic>
      <p:pic>
        <p:nvPicPr>
          <p:cNvPr id="232" name="Image" descr="Image"/>
          <p:cNvPicPr>
            <a:picLocks noChangeAspect="1"/>
          </p:cNvPicPr>
          <p:nvPr/>
        </p:nvPicPr>
        <p:blipFill>
          <a:blip r:embed="rId4"/>
          <a:stretch>
            <a:fillRect/>
          </a:stretch>
        </p:blipFill>
        <p:spPr>
          <a:xfrm>
            <a:off x="15649193" y="9527482"/>
            <a:ext cx="2424687" cy="2424686"/>
          </a:xfrm>
          <a:prstGeom prst="rect">
            <a:avLst/>
          </a:prstGeom>
          <a:ln w="12700">
            <a:miter lim="400000"/>
          </a:ln>
        </p:spPr>
      </p:pic>
      <p:pic>
        <p:nvPicPr>
          <p:cNvPr id="233" name="Image" descr="Image"/>
          <p:cNvPicPr>
            <a:picLocks noChangeAspect="1"/>
          </p:cNvPicPr>
          <p:nvPr/>
        </p:nvPicPr>
        <p:blipFill>
          <a:blip r:embed="rId4"/>
          <a:stretch>
            <a:fillRect/>
          </a:stretch>
        </p:blipFill>
        <p:spPr>
          <a:xfrm>
            <a:off x="15776193" y="9654482"/>
            <a:ext cx="2424687" cy="2424686"/>
          </a:xfrm>
          <a:prstGeom prst="rect">
            <a:avLst/>
          </a:prstGeom>
          <a:ln w="12700">
            <a:miter lim="400000"/>
          </a:ln>
        </p:spPr>
      </p:pic>
      <p:pic>
        <p:nvPicPr>
          <p:cNvPr id="234" name="Image" descr="Image"/>
          <p:cNvPicPr>
            <a:picLocks noChangeAspect="1"/>
          </p:cNvPicPr>
          <p:nvPr/>
        </p:nvPicPr>
        <p:blipFill>
          <a:blip r:embed="rId4"/>
          <a:stretch>
            <a:fillRect/>
          </a:stretch>
        </p:blipFill>
        <p:spPr>
          <a:xfrm>
            <a:off x="15903193" y="9781482"/>
            <a:ext cx="2424687" cy="2424686"/>
          </a:xfrm>
          <a:prstGeom prst="rect">
            <a:avLst/>
          </a:prstGeom>
          <a:ln w="12700">
            <a:miter lim="400000"/>
          </a:ln>
        </p:spPr>
      </p:pic>
      <p:pic>
        <p:nvPicPr>
          <p:cNvPr id="235" name="Image" descr="Image"/>
          <p:cNvPicPr>
            <a:picLocks noChangeAspect="1"/>
          </p:cNvPicPr>
          <p:nvPr/>
        </p:nvPicPr>
        <p:blipFill>
          <a:blip r:embed="rId4"/>
          <a:stretch>
            <a:fillRect/>
          </a:stretch>
        </p:blipFill>
        <p:spPr>
          <a:xfrm>
            <a:off x="16030193" y="9908482"/>
            <a:ext cx="2424687" cy="2424686"/>
          </a:xfrm>
          <a:prstGeom prst="rect">
            <a:avLst/>
          </a:prstGeom>
          <a:ln w="12700">
            <a:miter lim="400000"/>
          </a:ln>
        </p:spPr>
      </p:pic>
      <p:pic>
        <p:nvPicPr>
          <p:cNvPr id="236" name="Image" descr="Image"/>
          <p:cNvPicPr>
            <a:picLocks noChangeAspect="1"/>
          </p:cNvPicPr>
          <p:nvPr/>
        </p:nvPicPr>
        <p:blipFill>
          <a:blip r:embed="rId4"/>
          <a:stretch>
            <a:fillRect/>
          </a:stretch>
        </p:blipFill>
        <p:spPr>
          <a:xfrm>
            <a:off x="16157193" y="10035482"/>
            <a:ext cx="2424687" cy="2424686"/>
          </a:xfrm>
          <a:prstGeom prst="rect">
            <a:avLst/>
          </a:prstGeom>
          <a:ln w="12700">
            <a:miter lim="400000"/>
          </a:ln>
        </p:spPr>
      </p:pic>
      <p:pic>
        <p:nvPicPr>
          <p:cNvPr id="237" name="Image" descr="Image"/>
          <p:cNvPicPr>
            <a:picLocks noChangeAspect="1"/>
          </p:cNvPicPr>
          <p:nvPr/>
        </p:nvPicPr>
        <p:blipFill>
          <a:blip r:embed="rId4"/>
          <a:stretch>
            <a:fillRect/>
          </a:stretch>
        </p:blipFill>
        <p:spPr>
          <a:xfrm>
            <a:off x="16284193" y="10162482"/>
            <a:ext cx="2424687" cy="2424686"/>
          </a:xfrm>
          <a:prstGeom prst="rect">
            <a:avLst/>
          </a:prstGeom>
          <a:ln w="12700">
            <a:miter lim="400000"/>
          </a:ln>
        </p:spPr>
      </p:pic>
      <p:pic>
        <p:nvPicPr>
          <p:cNvPr id="238" name="Image" descr="Image"/>
          <p:cNvPicPr>
            <a:picLocks noChangeAspect="1"/>
          </p:cNvPicPr>
          <p:nvPr/>
        </p:nvPicPr>
        <p:blipFill>
          <a:blip r:embed="rId4"/>
          <a:stretch>
            <a:fillRect/>
          </a:stretch>
        </p:blipFill>
        <p:spPr>
          <a:xfrm>
            <a:off x="16411193" y="10289482"/>
            <a:ext cx="2424687" cy="2424686"/>
          </a:xfrm>
          <a:prstGeom prst="rect">
            <a:avLst/>
          </a:prstGeom>
          <a:ln w="12700">
            <a:miter lim="400000"/>
          </a:ln>
        </p:spPr>
      </p:pic>
      <p:pic>
        <p:nvPicPr>
          <p:cNvPr id="239" name="Image" descr="Image"/>
          <p:cNvPicPr>
            <a:picLocks noChangeAspect="1"/>
          </p:cNvPicPr>
          <p:nvPr/>
        </p:nvPicPr>
        <p:blipFill>
          <a:blip r:embed="rId4"/>
          <a:stretch>
            <a:fillRect/>
          </a:stretch>
        </p:blipFill>
        <p:spPr>
          <a:xfrm>
            <a:off x="16538193" y="10416482"/>
            <a:ext cx="2424687" cy="2424686"/>
          </a:xfrm>
          <a:prstGeom prst="rect">
            <a:avLst/>
          </a:prstGeom>
          <a:ln w="12700">
            <a:miter lim="400000"/>
          </a:ln>
        </p:spPr>
      </p:pic>
      <p:pic>
        <p:nvPicPr>
          <p:cNvPr id="240" name="Image" descr="Image"/>
          <p:cNvPicPr>
            <a:picLocks noChangeAspect="1"/>
          </p:cNvPicPr>
          <p:nvPr/>
        </p:nvPicPr>
        <p:blipFill>
          <a:blip r:embed="rId4"/>
          <a:stretch>
            <a:fillRect/>
          </a:stretch>
        </p:blipFill>
        <p:spPr>
          <a:xfrm>
            <a:off x="16665193" y="10543482"/>
            <a:ext cx="2424687" cy="2424686"/>
          </a:xfrm>
          <a:prstGeom prst="rect">
            <a:avLst/>
          </a:prstGeom>
          <a:ln w="12700">
            <a:miter lim="400000"/>
          </a:ln>
        </p:spPr>
      </p:pic>
      <p:pic>
        <p:nvPicPr>
          <p:cNvPr id="241" name="Image" descr="Image"/>
          <p:cNvPicPr>
            <a:picLocks noChangeAspect="1"/>
          </p:cNvPicPr>
          <p:nvPr/>
        </p:nvPicPr>
        <p:blipFill>
          <a:blip r:embed="rId4"/>
          <a:stretch>
            <a:fillRect/>
          </a:stretch>
        </p:blipFill>
        <p:spPr>
          <a:xfrm>
            <a:off x="16792193" y="10670482"/>
            <a:ext cx="2424687" cy="2424686"/>
          </a:xfrm>
          <a:prstGeom prst="rect">
            <a:avLst/>
          </a:prstGeom>
          <a:ln w="12700">
            <a:miter lim="400000"/>
          </a:ln>
        </p:spPr>
      </p:pic>
      <p:pic>
        <p:nvPicPr>
          <p:cNvPr id="242" name="Image" descr="Image"/>
          <p:cNvPicPr>
            <a:picLocks noChangeAspect="1"/>
          </p:cNvPicPr>
          <p:nvPr/>
        </p:nvPicPr>
        <p:blipFill>
          <a:blip r:embed="rId4"/>
          <a:stretch>
            <a:fillRect/>
          </a:stretch>
        </p:blipFill>
        <p:spPr>
          <a:xfrm>
            <a:off x="16919193" y="10797482"/>
            <a:ext cx="2424687" cy="242468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24"/>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100"/>
                                  </p:stCondLst>
                                  <p:iterate>
                                    <p:tmAbs val="0"/>
                                  </p:iterate>
                                  <p:childTnLst>
                                    <p:set>
                                      <p:cBhvr>
                                        <p:cTn id="17" fill="hold"/>
                                        <p:tgtEl>
                                          <p:spTgt spid="225"/>
                                        </p:tgtEl>
                                        <p:attrNameLst>
                                          <p:attrName>style.visibility</p:attrName>
                                        </p:attrNameLst>
                                      </p:cBhvr>
                                      <p:to>
                                        <p:strVal val="visible"/>
                                      </p:to>
                                    </p:set>
                                  </p:childTnLst>
                                </p:cTn>
                              </p:par>
                            </p:childTnLst>
                          </p:cTn>
                        </p:par>
                        <p:par>
                          <p:cTn id="18" fill="hold">
                            <p:stCondLst>
                              <p:cond delay="100"/>
                            </p:stCondLst>
                            <p:childTnLst>
                              <p:par>
                                <p:cTn id="19" presetID="1" presetClass="entr" presetSubtype="0" fill="hold" grpId="0" nodeType="afterEffect">
                                  <p:stCondLst>
                                    <p:cond delay="100"/>
                                  </p:stCondLst>
                                  <p:iterate>
                                    <p:tmAbs val="0"/>
                                  </p:iterate>
                                  <p:childTnLst>
                                    <p:set>
                                      <p:cBhvr>
                                        <p:cTn id="20" fill="hold"/>
                                        <p:tgtEl>
                                          <p:spTgt spid="226"/>
                                        </p:tgtEl>
                                        <p:attrNameLst>
                                          <p:attrName>style.visibility</p:attrName>
                                        </p:attrNameLst>
                                      </p:cBhvr>
                                      <p:to>
                                        <p:strVal val="visible"/>
                                      </p:to>
                                    </p:set>
                                  </p:childTnLst>
                                </p:cTn>
                              </p:par>
                            </p:childTnLst>
                          </p:cTn>
                        </p:par>
                        <p:par>
                          <p:cTn id="21" fill="hold">
                            <p:stCondLst>
                              <p:cond delay="200"/>
                            </p:stCondLst>
                            <p:childTnLst>
                              <p:par>
                                <p:cTn id="22" presetID="1" presetClass="entr" presetSubtype="0" fill="hold" grpId="0" nodeType="afterEffect">
                                  <p:stCondLst>
                                    <p:cond delay="100"/>
                                  </p:stCondLst>
                                  <p:iterate>
                                    <p:tmAbs val="0"/>
                                  </p:iterate>
                                  <p:childTnLst>
                                    <p:set>
                                      <p:cBhvr>
                                        <p:cTn id="23" fill="hold"/>
                                        <p:tgtEl>
                                          <p:spTgt spid="227"/>
                                        </p:tgtEl>
                                        <p:attrNameLst>
                                          <p:attrName>style.visibility</p:attrName>
                                        </p:attrNameLst>
                                      </p:cBhvr>
                                      <p:to>
                                        <p:strVal val="visible"/>
                                      </p:to>
                                    </p:set>
                                  </p:childTnLst>
                                </p:cTn>
                              </p:par>
                            </p:childTnLst>
                          </p:cTn>
                        </p:par>
                        <p:par>
                          <p:cTn id="24" fill="hold">
                            <p:stCondLst>
                              <p:cond delay="300"/>
                            </p:stCondLst>
                            <p:childTnLst>
                              <p:par>
                                <p:cTn id="25" presetID="1" presetClass="entr" presetSubtype="0" fill="hold" grpId="0" nodeType="afterEffect">
                                  <p:stCondLst>
                                    <p:cond delay="100"/>
                                  </p:stCondLst>
                                  <p:iterate>
                                    <p:tmAbs val="0"/>
                                  </p:iterate>
                                  <p:childTnLst>
                                    <p:set>
                                      <p:cBhvr>
                                        <p:cTn id="26" fill="hold"/>
                                        <p:tgtEl>
                                          <p:spTgt spid="228"/>
                                        </p:tgtEl>
                                        <p:attrNameLst>
                                          <p:attrName>style.visibility</p:attrName>
                                        </p:attrNameLst>
                                      </p:cBhvr>
                                      <p:to>
                                        <p:strVal val="visible"/>
                                      </p:to>
                                    </p:set>
                                  </p:childTnLst>
                                </p:cTn>
                              </p:par>
                            </p:childTnLst>
                          </p:cTn>
                        </p:par>
                        <p:par>
                          <p:cTn id="27" fill="hold">
                            <p:stCondLst>
                              <p:cond delay="400"/>
                            </p:stCondLst>
                            <p:childTnLst>
                              <p:par>
                                <p:cTn id="28" presetID="1" presetClass="entr" presetSubtype="0" fill="hold" grpId="0" nodeType="afterEffect">
                                  <p:stCondLst>
                                    <p:cond delay="100"/>
                                  </p:stCondLst>
                                  <p:iterate>
                                    <p:tmAbs val="0"/>
                                  </p:iterate>
                                  <p:childTnLst>
                                    <p:set>
                                      <p:cBhvr>
                                        <p:cTn id="29" fill="hold"/>
                                        <p:tgtEl>
                                          <p:spTgt spid="229"/>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grpId="0" nodeType="afterEffect">
                                  <p:stCondLst>
                                    <p:cond delay="100"/>
                                  </p:stCondLst>
                                  <p:iterate>
                                    <p:tmAbs val="0"/>
                                  </p:iterate>
                                  <p:childTnLst>
                                    <p:set>
                                      <p:cBhvr>
                                        <p:cTn id="32" fill="hold"/>
                                        <p:tgtEl>
                                          <p:spTgt spid="230"/>
                                        </p:tgtEl>
                                        <p:attrNameLst>
                                          <p:attrName>style.visibility</p:attrName>
                                        </p:attrNameLst>
                                      </p:cBhvr>
                                      <p:to>
                                        <p:strVal val="visible"/>
                                      </p:to>
                                    </p:set>
                                  </p:childTnLst>
                                </p:cTn>
                              </p:par>
                            </p:childTnLst>
                          </p:cTn>
                        </p:par>
                        <p:par>
                          <p:cTn id="33" fill="hold">
                            <p:stCondLst>
                              <p:cond delay="600"/>
                            </p:stCondLst>
                            <p:childTnLst>
                              <p:par>
                                <p:cTn id="34" presetID="1" presetClass="entr" presetSubtype="0" fill="hold" grpId="0" nodeType="afterEffect">
                                  <p:stCondLst>
                                    <p:cond delay="100"/>
                                  </p:stCondLst>
                                  <p:iterate>
                                    <p:tmAbs val="0"/>
                                  </p:iterate>
                                  <p:childTnLst>
                                    <p:set>
                                      <p:cBhvr>
                                        <p:cTn id="35" fill="hold"/>
                                        <p:tgtEl>
                                          <p:spTgt spid="231"/>
                                        </p:tgtEl>
                                        <p:attrNameLst>
                                          <p:attrName>style.visibility</p:attrName>
                                        </p:attrNameLst>
                                      </p:cBhvr>
                                      <p:to>
                                        <p:strVal val="visible"/>
                                      </p:to>
                                    </p:set>
                                  </p:childTnLst>
                                </p:cTn>
                              </p:par>
                            </p:childTnLst>
                          </p:cTn>
                        </p:par>
                        <p:par>
                          <p:cTn id="36" fill="hold">
                            <p:stCondLst>
                              <p:cond delay="700"/>
                            </p:stCondLst>
                            <p:childTnLst>
                              <p:par>
                                <p:cTn id="37" presetID="1" presetClass="entr" presetSubtype="0" fill="hold" grpId="0" nodeType="afterEffect">
                                  <p:stCondLst>
                                    <p:cond delay="100"/>
                                  </p:stCondLst>
                                  <p:iterate>
                                    <p:tmAbs val="0"/>
                                  </p:iterate>
                                  <p:childTnLst>
                                    <p:set>
                                      <p:cBhvr>
                                        <p:cTn id="38" fill="hold"/>
                                        <p:tgtEl>
                                          <p:spTgt spid="232"/>
                                        </p:tgtEl>
                                        <p:attrNameLst>
                                          <p:attrName>style.visibility</p:attrName>
                                        </p:attrNameLst>
                                      </p:cBhvr>
                                      <p:to>
                                        <p:strVal val="visible"/>
                                      </p:to>
                                    </p:set>
                                  </p:childTnLst>
                                </p:cTn>
                              </p:par>
                            </p:childTnLst>
                          </p:cTn>
                        </p:par>
                        <p:par>
                          <p:cTn id="39" fill="hold">
                            <p:stCondLst>
                              <p:cond delay="800"/>
                            </p:stCondLst>
                            <p:childTnLst>
                              <p:par>
                                <p:cTn id="40" presetID="1" presetClass="entr" presetSubtype="0" fill="hold" grpId="0" nodeType="afterEffect">
                                  <p:stCondLst>
                                    <p:cond delay="100"/>
                                  </p:stCondLst>
                                  <p:iterate>
                                    <p:tmAbs val="0"/>
                                  </p:iterate>
                                  <p:childTnLst>
                                    <p:set>
                                      <p:cBhvr>
                                        <p:cTn id="41" fill="hold"/>
                                        <p:tgtEl>
                                          <p:spTgt spid="233"/>
                                        </p:tgtEl>
                                        <p:attrNameLst>
                                          <p:attrName>style.visibility</p:attrName>
                                        </p:attrNameLst>
                                      </p:cBhvr>
                                      <p:to>
                                        <p:strVal val="visible"/>
                                      </p:to>
                                    </p:set>
                                  </p:childTnLst>
                                </p:cTn>
                              </p:par>
                            </p:childTnLst>
                          </p:cTn>
                        </p:par>
                        <p:par>
                          <p:cTn id="42" fill="hold">
                            <p:stCondLst>
                              <p:cond delay="900"/>
                            </p:stCondLst>
                            <p:childTnLst>
                              <p:par>
                                <p:cTn id="43" presetID="1" presetClass="entr" presetSubtype="0" fill="hold" grpId="0" nodeType="afterEffect">
                                  <p:stCondLst>
                                    <p:cond delay="100"/>
                                  </p:stCondLst>
                                  <p:iterate>
                                    <p:tmAbs val="0"/>
                                  </p:iterate>
                                  <p:childTnLst>
                                    <p:set>
                                      <p:cBhvr>
                                        <p:cTn id="44" fill="hold"/>
                                        <p:tgtEl>
                                          <p:spTgt spid="234"/>
                                        </p:tgtEl>
                                        <p:attrNameLst>
                                          <p:attrName>style.visibility</p:attrName>
                                        </p:attrNameLst>
                                      </p:cBhvr>
                                      <p:to>
                                        <p:strVal val="visible"/>
                                      </p:to>
                                    </p:set>
                                  </p:childTnLst>
                                </p:cTn>
                              </p:par>
                            </p:childTnLst>
                          </p:cTn>
                        </p:par>
                        <p:par>
                          <p:cTn id="45" fill="hold">
                            <p:stCondLst>
                              <p:cond delay="1000"/>
                            </p:stCondLst>
                            <p:childTnLst>
                              <p:par>
                                <p:cTn id="46" presetID="1" presetClass="entr" presetSubtype="0" fill="hold" grpId="0" nodeType="afterEffect">
                                  <p:stCondLst>
                                    <p:cond delay="100"/>
                                  </p:stCondLst>
                                  <p:iterate>
                                    <p:tmAbs val="0"/>
                                  </p:iterate>
                                  <p:childTnLst>
                                    <p:set>
                                      <p:cBhvr>
                                        <p:cTn id="47" fill="hold"/>
                                        <p:tgtEl>
                                          <p:spTgt spid="235"/>
                                        </p:tgtEl>
                                        <p:attrNameLst>
                                          <p:attrName>style.visibility</p:attrName>
                                        </p:attrNameLst>
                                      </p:cBhvr>
                                      <p:to>
                                        <p:strVal val="visible"/>
                                      </p:to>
                                    </p:set>
                                  </p:childTnLst>
                                </p:cTn>
                              </p:par>
                            </p:childTnLst>
                          </p:cTn>
                        </p:par>
                        <p:par>
                          <p:cTn id="48" fill="hold">
                            <p:stCondLst>
                              <p:cond delay="1100"/>
                            </p:stCondLst>
                            <p:childTnLst>
                              <p:par>
                                <p:cTn id="49" presetID="1" presetClass="entr" presetSubtype="0" fill="hold" grpId="0" nodeType="afterEffect">
                                  <p:stCondLst>
                                    <p:cond delay="100"/>
                                  </p:stCondLst>
                                  <p:iterate>
                                    <p:tmAbs val="0"/>
                                  </p:iterate>
                                  <p:childTnLst>
                                    <p:set>
                                      <p:cBhvr>
                                        <p:cTn id="50" fill="hold"/>
                                        <p:tgtEl>
                                          <p:spTgt spid="236"/>
                                        </p:tgtEl>
                                        <p:attrNameLst>
                                          <p:attrName>style.visibility</p:attrName>
                                        </p:attrNameLst>
                                      </p:cBhvr>
                                      <p:to>
                                        <p:strVal val="visible"/>
                                      </p:to>
                                    </p:set>
                                  </p:childTnLst>
                                </p:cTn>
                              </p:par>
                            </p:childTnLst>
                          </p:cTn>
                        </p:par>
                        <p:par>
                          <p:cTn id="51" fill="hold">
                            <p:stCondLst>
                              <p:cond delay="1200"/>
                            </p:stCondLst>
                            <p:childTnLst>
                              <p:par>
                                <p:cTn id="52" presetID="1" presetClass="entr" presetSubtype="0" fill="hold" grpId="0" nodeType="afterEffect">
                                  <p:stCondLst>
                                    <p:cond delay="100"/>
                                  </p:stCondLst>
                                  <p:iterate>
                                    <p:tmAbs val="0"/>
                                  </p:iterate>
                                  <p:childTnLst>
                                    <p:set>
                                      <p:cBhvr>
                                        <p:cTn id="53" fill="hold"/>
                                        <p:tgtEl>
                                          <p:spTgt spid="237"/>
                                        </p:tgtEl>
                                        <p:attrNameLst>
                                          <p:attrName>style.visibility</p:attrName>
                                        </p:attrNameLst>
                                      </p:cBhvr>
                                      <p:to>
                                        <p:strVal val="visible"/>
                                      </p:to>
                                    </p:set>
                                  </p:childTnLst>
                                </p:cTn>
                              </p:par>
                            </p:childTnLst>
                          </p:cTn>
                        </p:par>
                        <p:par>
                          <p:cTn id="54" fill="hold">
                            <p:stCondLst>
                              <p:cond delay="1300"/>
                            </p:stCondLst>
                            <p:childTnLst>
                              <p:par>
                                <p:cTn id="55" presetID="1" presetClass="entr" presetSubtype="0" fill="hold" grpId="0" nodeType="afterEffect">
                                  <p:stCondLst>
                                    <p:cond delay="100"/>
                                  </p:stCondLst>
                                  <p:iterate>
                                    <p:tmAbs val="0"/>
                                  </p:iterate>
                                  <p:childTnLst>
                                    <p:set>
                                      <p:cBhvr>
                                        <p:cTn id="56" fill="hold"/>
                                        <p:tgtEl>
                                          <p:spTgt spid="238"/>
                                        </p:tgtEl>
                                        <p:attrNameLst>
                                          <p:attrName>style.visibility</p:attrName>
                                        </p:attrNameLst>
                                      </p:cBhvr>
                                      <p:to>
                                        <p:strVal val="visible"/>
                                      </p:to>
                                    </p:set>
                                  </p:childTnLst>
                                </p:cTn>
                              </p:par>
                            </p:childTnLst>
                          </p:cTn>
                        </p:par>
                        <p:par>
                          <p:cTn id="57" fill="hold">
                            <p:stCondLst>
                              <p:cond delay="1400"/>
                            </p:stCondLst>
                            <p:childTnLst>
                              <p:par>
                                <p:cTn id="58" presetID="1" presetClass="entr" presetSubtype="0" fill="hold" grpId="0" nodeType="afterEffect">
                                  <p:stCondLst>
                                    <p:cond delay="100"/>
                                  </p:stCondLst>
                                  <p:iterate>
                                    <p:tmAbs val="0"/>
                                  </p:iterate>
                                  <p:childTnLst>
                                    <p:set>
                                      <p:cBhvr>
                                        <p:cTn id="59" fill="hold"/>
                                        <p:tgtEl>
                                          <p:spTgt spid="239"/>
                                        </p:tgtEl>
                                        <p:attrNameLst>
                                          <p:attrName>style.visibility</p:attrName>
                                        </p:attrNameLst>
                                      </p:cBhvr>
                                      <p:to>
                                        <p:strVal val="visible"/>
                                      </p:to>
                                    </p:set>
                                  </p:childTnLst>
                                </p:cTn>
                              </p:par>
                            </p:childTnLst>
                          </p:cTn>
                        </p:par>
                        <p:par>
                          <p:cTn id="60" fill="hold">
                            <p:stCondLst>
                              <p:cond delay="1500"/>
                            </p:stCondLst>
                            <p:childTnLst>
                              <p:par>
                                <p:cTn id="61" presetID="1" presetClass="entr" presetSubtype="0" fill="hold" grpId="0" nodeType="afterEffect">
                                  <p:stCondLst>
                                    <p:cond delay="100"/>
                                  </p:stCondLst>
                                  <p:iterate>
                                    <p:tmAbs val="0"/>
                                  </p:iterate>
                                  <p:childTnLst>
                                    <p:set>
                                      <p:cBhvr>
                                        <p:cTn id="62" fill="hold"/>
                                        <p:tgtEl>
                                          <p:spTgt spid="240"/>
                                        </p:tgtEl>
                                        <p:attrNameLst>
                                          <p:attrName>style.visibility</p:attrName>
                                        </p:attrNameLst>
                                      </p:cBhvr>
                                      <p:to>
                                        <p:strVal val="visible"/>
                                      </p:to>
                                    </p:set>
                                  </p:childTnLst>
                                </p:cTn>
                              </p:par>
                            </p:childTnLst>
                          </p:cTn>
                        </p:par>
                        <p:par>
                          <p:cTn id="63" fill="hold">
                            <p:stCondLst>
                              <p:cond delay="1600"/>
                            </p:stCondLst>
                            <p:childTnLst>
                              <p:par>
                                <p:cTn id="64" presetID="1" presetClass="entr" presetSubtype="0" fill="hold" grpId="0" nodeType="afterEffect">
                                  <p:stCondLst>
                                    <p:cond delay="100"/>
                                  </p:stCondLst>
                                  <p:iterate>
                                    <p:tmAbs val="0"/>
                                  </p:iterate>
                                  <p:childTnLst>
                                    <p:set>
                                      <p:cBhvr>
                                        <p:cTn id="65" fill="hold"/>
                                        <p:tgtEl>
                                          <p:spTgt spid="241"/>
                                        </p:tgtEl>
                                        <p:attrNameLst>
                                          <p:attrName>style.visibility</p:attrName>
                                        </p:attrNameLst>
                                      </p:cBhvr>
                                      <p:to>
                                        <p:strVal val="visible"/>
                                      </p:to>
                                    </p:set>
                                  </p:childTnLst>
                                </p:cTn>
                              </p:par>
                            </p:childTnLst>
                          </p:cTn>
                        </p:par>
                        <p:par>
                          <p:cTn id="66" fill="hold">
                            <p:stCondLst>
                              <p:cond delay="1700"/>
                            </p:stCondLst>
                            <p:childTnLst>
                              <p:par>
                                <p:cTn id="67" presetID="1" presetClass="entr" presetSubtype="0" fill="hold" grpId="0" nodeType="afterEffect">
                                  <p:stCondLst>
                                    <p:cond delay="100"/>
                                  </p:stCondLst>
                                  <p:iterate>
                                    <p:tmAbs val="0"/>
                                  </p:iterate>
                                  <p:childTnLst>
                                    <p:set>
                                      <p:cBhvr>
                                        <p:cTn id="68" fill="hold"/>
                                        <p:tgtEl>
                                          <p:spTgt spid="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animBg="1" advAuto="0"/>
      <p:bldP spid="223" grpId="0" animBg="1" advAuto="0"/>
      <p:bldP spid="224" grpId="0" animBg="1" advAuto="0"/>
      <p:bldP spid="225" grpId="0" animBg="1" advAuto="0"/>
      <p:bldP spid="226" grpId="0" animBg="1" advAuto="0"/>
      <p:bldP spid="227" grpId="0" animBg="1" advAuto="0"/>
      <p:bldP spid="228" grpId="0" animBg="1" advAuto="0"/>
      <p:bldP spid="229" grpId="0" animBg="1" advAuto="0"/>
      <p:bldP spid="230" grpId="0" animBg="1" advAuto="0"/>
      <p:bldP spid="231" grpId="0" animBg="1" advAuto="0"/>
      <p:bldP spid="232" grpId="0" animBg="1" advAuto="0"/>
      <p:bldP spid="233" grpId="0" animBg="1" advAuto="0"/>
      <p:bldP spid="234" grpId="0" animBg="1" advAuto="0"/>
      <p:bldP spid="235" grpId="0" animBg="1" advAuto="0"/>
      <p:bldP spid="236" grpId="0" animBg="1" advAuto="0"/>
      <p:bldP spid="237" grpId="0" animBg="1" advAuto="0"/>
      <p:bldP spid="238" grpId="0" animBg="1" advAuto="0"/>
      <p:bldP spid="239" grpId="0" animBg="1" advAuto="0"/>
      <p:bldP spid="240" grpId="0" animBg="1" advAuto="0"/>
      <p:bldP spid="241" grpId="0" animBg="1" advAuto="0"/>
      <p:bldP spid="242"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Google Shape;86;p17"/>
          <p:cNvSpPr txBox="1">
            <a:spLocks noGrp="1"/>
          </p:cNvSpPr>
          <p:nvPr>
            <p:ph type="body" idx="1"/>
          </p:nvPr>
        </p:nvSpPr>
        <p:spPr>
          <a:xfrm>
            <a:off x="1206500" y="2512662"/>
            <a:ext cx="21971000" cy="9991854"/>
          </a:xfrm>
          <a:prstGeom prst="rect">
            <a:avLst/>
          </a:prstGeom>
        </p:spPr>
        <p:txBody>
          <a:bodyPr/>
          <a:lstStyle/>
          <a:p>
            <a:pPr>
              <a:spcBef>
                <a:spcPts val="1800"/>
              </a:spcBef>
            </a:pPr>
            <a:r>
              <a:t>Strawman solution: Use a Local file</a:t>
            </a:r>
          </a:p>
          <a:p>
            <a:pPr lvl="1">
              <a:spcBef>
                <a:spcPts val="1800"/>
              </a:spcBef>
            </a:pPr>
            <a:r>
              <a:t>Keep local copy of mapping from all hosts to all IPs (e.g., /etc/hosts)</a:t>
            </a:r>
          </a:p>
          <a:p>
            <a:pPr lvl="1">
              <a:spcBef>
                <a:spcPts val="1800"/>
              </a:spcBef>
            </a:pPr>
            <a:r>
              <a:t>Hosts change IPs regularly: Download file frequently</a:t>
            </a:r>
          </a:p>
          <a:p>
            <a:pPr lvl="1">
              <a:spcBef>
                <a:spcPts val="1800"/>
              </a:spcBef>
            </a:pPr>
            <a:r>
              <a:t>Lot of constant internet bandwidth use</a:t>
            </a:r>
          </a:p>
          <a:p>
            <a:pPr lvl="1">
              <a:spcBef>
                <a:spcPts val="1800"/>
              </a:spcBef>
            </a:pPr>
            <a:r>
              <a:t>IPv4 space is now full</a:t>
            </a:r>
          </a:p>
          <a:p>
            <a:pPr lvl="2">
              <a:spcBef>
                <a:spcPts val="1800"/>
              </a:spcBef>
            </a:pPr>
            <a:r>
              <a:t>32-bits: 4,294,967,296 addresses</a:t>
            </a:r>
          </a:p>
          <a:p>
            <a:pPr lvl="2">
              <a:spcBef>
                <a:spcPts val="1800"/>
              </a:spcBef>
            </a:pPr>
            <a:r>
              <a:t>At 1 byte per address, file would be 4GB</a:t>
            </a:r>
          </a:p>
          <a:p>
            <a:pPr lvl="2">
              <a:spcBef>
                <a:spcPts val="1800"/>
              </a:spcBef>
            </a:pPr>
            <a:r>
              <a:t>Not a lot of disk space (now, DNS introduced in the late 80s)</a:t>
            </a:r>
          </a:p>
        </p:txBody>
      </p:sp>
      <p:sp>
        <p:nvSpPr>
          <p:cNvPr id="247" name="Google Shape;85;p17"/>
          <p:cNvSpPr txBox="1">
            <a:spLocks noGrp="1"/>
          </p:cNvSpPr>
          <p:nvPr>
            <p:ph type="title"/>
          </p:nvPr>
        </p:nvSpPr>
        <p:spPr>
          <a:prstGeom prst="rect">
            <a:avLst/>
          </a:prstGeom>
        </p:spPr>
        <p:txBody>
          <a:bodyPr/>
          <a:lstStyle>
            <a:lvl1pPr>
              <a:defRPr spc="-200"/>
            </a:lvl1pPr>
          </a:lstStyle>
          <a:p>
            <a:r>
              <a:t>Domain Name System</a:t>
            </a:r>
          </a:p>
        </p:txBody>
      </p:sp>
      <p:sp>
        <p:nvSpPr>
          <p:cNvPr id="248" name="Google Shape;87;p17"/>
          <p:cNvSpPr txBox="1">
            <a:spLocks noGrp="1"/>
          </p:cNvSpPr>
          <p:nvPr>
            <p:ph type="sldNum" sz="quarter" idx="4294967295"/>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Google Shape;93;p18"/>
          <p:cNvSpPr txBox="1">
            <a:spLocks noGrp="1"/>
          </p:cNvSpPr>
          <p:nvPr>
            <p:ph type="body" idx="1"/>
          </p:nvPr>
        </p:nvSpPr>
        <p:spPr>
          <a:xfrm>
            <a:off x="1206500" y="2512662"/>
            <a:ext cx="21971000" cy="9991854"/>
          </a:xfrm>
          <a:prstGeom prst="rect">
            <a:avLst/>
          </a:prstGeom>
        </p:spPr>
        <p:txBody>
          <a:bodyPr/>
          <a:lstStyle/>
          <a:p>
            <a:pPr>
              <a:spcBef>
                <a:spcPts val="1800"/>
              </a:spcBef>
            </a:pPr>
            <a:r>
              <a:t>Strawman solution: Use a Local file</a:t>
            </a:r>
          </a:p>
          <a:p>
            <a:pPr lvl="1">
              <a:spcBef>
                <a:spcPts val="1800"/>
              </a:spcBef>
            </a:pPr>
            <a:r>
              <a:t>Keep local copy of mapping from all hosts to all IPs (e.g., /etc/hosts)</a:t>
            </a:r>
          </a:p>
          <a:p>
            <a:pPr lvl="1">
              <a:spcBef>
                <a:spcPts val="1800"/>
              </a:spcBef>
            </a:pPr>
            <a:r>
              <a:t>Hosts change IPs regularly: Download file frequently</a:t>
            </a:r>
          </a:p>
          <a:p>
            <a:pPr lvl="1">
              <a:spcBef>
                <a:spcPts val="1800"/>
              </a:spcBef>
            </a:pPr>
            <a:r>
              <a:t>Lot of constant internet bandwidth use</a:t>
            </a:r>
          </a:p>
          <a:p>
            <a:pPr lvl="1">
              <a:spcBef>
                <a:spcPts val="1800"/>
              </a:spcBef>
            </a:pPr>
            <a:r>
              <a:t>IPv4 space is now full</a:t>
            </a:r>
          </a:p>
          <a:p>
            <a:pPr lvl="2">
              <a:spcBef>
                <a:spcPts val="1800"/>
              </a:spcBef>
            </a:pPr>
            <a:r>
              <a:t>32-bits: 4,294,967,296 addresses</a:t>
            </a:r>
          </a:p>
          <a:p>
            <a:pPr lvl="2">
              <a:spcBef>
                <a:spcPts val="1800"/>
              </a:spcBef>
            </a:pPr>
            <a:r>
              <a:t>At 1 byte per address, file would be 4GB</a:t>
            </a:r>
          </a:p>
          <a:p>
            <a:pPr lvl="2">
              <a:spcBef>
                <a:spcPts val="1800"/>
              </a:spcBef>
            </a:pPr>
            <a:r>
              <a:t>Not a lot of disk space (now, DNS introduced in the late 80s)</a:t>
            </a:r>
          </a:p>
        </p:txBody>
      </p:sp>
      <p:sp>
        <p:nvSpPr>
          <p:cNvPr id="253" name="Google Shape;92;p18"/>
          <p:cNvSpPr txBox="1">
            <a:spLocks noGrp="1"/>
          </p:cNvSpPr>
          <p:nvPr>
            <p:ph type="title"/>
          </p:nvPr>
        </p:nvSpPr>
        <p:spPr>
          <a:prstGeom prst="rect">
            <a:avLst/>
          </a:prstGeom>
        </p:spPr>
        <p:txBody>
          <a:bodyPr/>
          <a:lstStyle>
            <a:lvl1pPr>
              <a:defRPr spc="-200"/>
            </a:lvl1pPr>
          </a:lstStyle>
          <a:p>
            <a:r>
              <a:t>Domain Name System</a:t>
            </a:r>
          </a:p>
        </p:txBody>
      </p:sp>
      <p:sp>
        <p:nvSpPr>
          <p:cNvPr id="254" name="Google Shape;97;p18"/>
          <p:cNvSpPr txBox="1">
            <a:spLocks noGrp="1"/>
          </p:cNvSpPr>
          <p:nvPr>
            <p:ph type="sldNum" sz="quarter" idx="4294967295"/>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pic>
        <p:nvPicPr>
          <p:cNvPr id="255" name="Google Shape;94;p18" descr="Google Shape;94;p18"/>
          <p:cNvPicPr>
            <a:picLocks noChangeAspect="1"/>
          </p:cNvPicPr>
          <p:nvPr/>
        </p:nvPicPr>
        <p:blipFill>
          <a:blip r:embed="rId3"/>
          <a:stretch>
            <a:fillRect/>
          </a:stretch>
        </p:blipFill>
        <p:spPr>
          <a:xfrm>
            <a:off x="6501948" y="8130309"/>
            <a:ext cx="8296154" cy="6222154"/>
          </a:xfrm>
          <a:prstGeom prst="rect">
            <a:avLst/>
          </a:prstGeom>
          <a:ln w="12700">
            <a:miter lim="400000"/>
          </a:ln>
        </p:spPr>
      </p:pic>
      <p:pic>
        <p:nvPicPr>
          <p:cNvPr id="256" name="Google Shape;95;p18" descr="Google Shape;95;p18"/>
          <p:cNvPicPr>
            <a:picLocks noChangeAspect="1"/>
          </p:cNvPicPr>
          <p:nvPr/>
        </p:nvPicPr>
        <p:blipFill>
          <a:blip r:embed="rId4"/>
          <a:stretch>
            <a:fillRect/>
          </a:stretch>
        </p:blipFill>
        <p:spPr>
          <a:xfrm>
            <a:off x="15474599" y="8063052"/>
            <a:ext cx="8296154" cy="4773449"/>
          </a:xfrm>
          <a:prstGeom prst="rect">
            <a:avLst/>
          </a:prstGeom>
          <a:ln w="12700">
            <a:miter lim="400000"/>
          </a:ln>
        </p:spPr>
      </p:pic>
      <p:sp>
        <p:nvSpPr>
          <p:cNvPr id="257" name="Google Shape;96;p18"/>
          <p:cNvSpPr txBox="1"/>
          <p:nvPr/>
        </p:nvSpPr>
        <p:spPr>
          <a:xfrm>
            <a:off x="15072089" y="5811313"/>
            <a:ext cx="8734802" cy="20933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49" tIns="182849" rIns="182849" bIns="182849">
            <a:spAutoFit/>
          </a:bodyPr>
          <a:lstStyle>
            <a:lvl1pPr algn="l" defTabSz="1828800">
              <a:defRPr sz="6000">
                <a:latin typeface="Arial"/>
                <a:ea typeface="Arial"/>
                <a:cs typeface="Arial"/>
                <a:sym typeface="Arial"/>
              </a:defRPr>
            </a:lvl1pPr>
          </a:lstStyle>
          <a:p>
            <a:r>
              <a:t>We need 200x of these to hold 4GB: $270K+</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2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animBg="1" advAuto="0"/>
      <p:bldP spid="256" grpId="0" animBg="1" advAuto="0"/>
      <p:bldP spid="257"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Google Shape;102;p19"/>
          <p:cNvSpPr txBox="1">
            <a:spLocks noGrp="1"/>
          </p:cNvSpPr>
          <p:nvPr>
            <p:ph type="title"/>
          </p:nvPr>
        </p:nvSpPr>
        <p:spPr>
          <a:prstGeom prst="rect">
            <a:avLst/>
          </a:prstGeom>
        </p:spPr>
        <p:txBody>
          <a:bodyPr/>
          <a:lstStyle>
            <a:lvl1pPr>
              <a:defRPr spc="-200"/>
            </a:lvl1pPr>
          </a:lstStyle>
          <a:p>
            <a:r>
              <a:t>Domain Name System</a:t>
            </a:r>
          </a:p>
        </p:txBody>
      </p:sp>
      <p:sp>
        <p:nvSpPr>
          <p:cNvPr id="262" name="Google Shape;103;p19"/>
          <p:cNvSpPr txBox="1">
            <a:spLocks noGrp="1"/>
          </p:cNvSpPr>
          <p:nvPr>
            <p:ph type="body" idx="1"/>
          </p:nvPr>
        </p:nvSpPr>
        <p:spPr>
          <a:xfrm>
            <a:off x="1206500" y="2512662"/>
            <a:ext cx="21971000" cy="9991854"/>
          </a:xfrm>
          <a:prstGeom prst="rect">
            <a:avLst/>
          </a:prstGeom>
        </p:spPr>
        <p:txBody>
          <a:bodyPr lIns="50800" tIns="50800" rIns="50800" bIns="50800"/>
          <a:lstStyle/>
          <a:p>
            <a:pPr marL="579119" indent="-579119" defTabSz="2316421">
              <a:lnSpc>
                <a:spcPct val="90000"/>
              </a:lnSpc>
              <a:spcBef>
                <a:spcPts val="1700"/>
              </a:spcBef>
              <a:buSzPct val="123000"/>
              <a:buChar char="•"/>
              <a:defRPr sz="4560" b="0"/>
            </a:pPr>
            <a:r>
              <a:t>Strawman solution: Use a Local file</a:t>
            </a:r>
          </a:p>
          <a:p>
            <a:pPr marL="1158239" lvl="1" indent="-579119" defTabSz="2316421">
              <a:lnSpc>
                <a:spcPct val="90000"/>
              </a:lnSpc>
              <a:spcBef>
                <a:spcPts val="1700"/>
              </a:spcBef>
              <a:defRPr sz="4560" b="0"/>
            </a:pPr>
            <a:r>
              <a:t>Keep local copy of mapping from all hosts to all IPs (e.g., /etc/hosts)</a:t>
            </a:r>
          </a:p>
          <a:p>
            <a:pPr marL="1158239" lvl="1" indent="-579119" defTabSz="2316421">
              <a:lnSpc>
                <a:spcPct val="90000"/>
              </a:lnSpc>
              <a:spcBef>
                <a:spcPts val="1700"/>
              </a:spcBef>
              <a:defRPr sz="4560" b="0"/>
            </a:pPr>
            <a:r>
              <a:t>Hosts change IPs regularly: Download file frequently</a:t>
            </a:r>
          </a:p>
          <a:p>
            <a:pPr marL="1158239" lvl="1" indent="-579119" defTabSz="2316421">
              <a:lnSpc>
                <a:spcPct val="90000"/>
              </a:lnSpc>
              <a:spcBef>
                <a:spcPts val="1700"/>
              </a:spcBef>
              <a:defRPr sz="4560" b="0"/>
            </a:pPr>
            <a:r>
              <a:t>Lot of constant internet bandwidth use</a:t>
            </a:r>
          </a:p>
          <a:p>
            <a:pPr marL="1158239" lvl="1" indent="-579119" defTabSz="2316421">
              <a:lnSpc>
                <a:spcPct val="90000"/>
              </a:lnSpc>
              <a:spcBef>
                <a:spcPts val="1700"/>
              </a:spcBef>
              <a:defRPr sz="4560" b="0"/>
            </a:pPr>
            <a:r>
              <a:t>IPv4 space is now full</a:t>
            </a:r>
          </a:p>
          <a:p>
            <a:pPr marL="1737360" lvl="2" indent="-579119" defTabSz="2316421">
              <a:lnSpc>
                <a:spcPct val="90000"/>
              </a:lnSpc>
              <a:spcBef>
                <a:spcPts val="1700"/>
              </a:spcBef>
              <a:defRPr sz="4560" b="0"/>
            </a:pPr>
            <a:r>
              <a:t>32-bits: 4,294,967,296 addresses</a:t>
            </a:r>
          </a:p>
          <a:p>
            <a:pPr marL="1737360" lvl="2" indent="-579119" defTabSz="2316421">
              <a:lnSpc>
                <a:spcPct val="90000"/>
              </a:lnSpc>
              <a:spcBef>
                <a:spcPts val="1700"/>
              </a:spcBef>
              <a:defRPr sz="4560" b="0"/>
            </a:pPr>
            <a:r>
              <a:t>At 1 byte per address, file would be 4GB</a:t>
            </a:r>
          </a:p>
          <a:p>
            <a:pPr marL="1737360" lvl="2" indent="-579119" defTabSz="2316421">
              <a:lnSpc>
                <a:spcPct val="90000"/>
              </a:lnSpc>
              <a:spcBef>
                <a:spcPts val="1700"/>
              </a:spcBef>
              <a:defRPr sz="4560" b="0"/>
            </a:pPr>
            <a:r>
              <a:t>Not a lot of disk space (now, DNS introduced in the late 80s)</a:t>
            </a:r>
          </a:p>
          <a:p>
            <a:pPr marL="1737360" lvl="2" indent="-579119" defTabSz="2316421">
              <a:lnSpc>
                <a:spcPct val="90000"/>
              </a:lnSpc>
              <a:spcBef>
                <a:spcPts val="1700"/>
              </a:spcBef>
              <a:defRPr sz="4560" b="0"/>
            </a:pPr>
            <a:r>
              <a:t>But a lot of constant internet bandwidth</a:t>
            </a:r>
          </a:p>
          <a:p>
            <a:pPr marL="1158239" lvl="1" indent="-579119" defTabSz="2316421">
              <a:lnSpc>
                <a:spcPct val="90000"/>
              </a:lnSpc>
              <a:spcBef>
                <a:spcPts val="1700"/>
              </a:spcBef>
              <a:defRPr sz="4560" b="0"/>
            </a:pPr>
            <a:r>
              <a:t>More names than IPs</a:t>
            </a:r>
          </a:p>
          <a:p>
            <a:pPr marL="1737360" lvl="2" indent="-579119" defTabSz="2316421">
              <a:lnSpc>
                <a:spcPct val="90000"/>
              </a:lnSpc>
              <a:spcBef>
                <a:spcPts val="1700"/>
              </a:spcBef>
              <a:defRPr sz="4560" b="0"/>
            </a:pPr>
            <a:r>
              <a:t>Aliases</a:t>
            </a:r>
          </a:p>
          <a:p>
            <a:pPr marL="1158239" lvl="1" indent="-579119" defTabSz="2316421">
              <a:lnSpc>
                <a:spcPct val="90000"/>
              </a:lnSpc>
              <a:spcBef>
                <a:spcPts val="1700"/>
              </a:spcBef>
              <a:defRPr sz="4560"/>
            </a:pPr>
            <a:r>
              <a:t>Not scalable!</a:t>
            </a:r>
          </a:p>
        </p:txBody>
      </p:sp>
      <p:sp>
        <p:nvSpPr>
          <p:cNvPr id="263" name="Google Shape;104;p19"/>
          <p:cNvSpPr txBox="1">
            <a:spLocks noGrp="1"/>
          </p:cNvSpPr>
          <p:nvPr>
            <p:ph type="sldNum" sz="quarter" idx="4294967295"/>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23</TotalTime>
  <Words>5154</Words>
  <Application>Microsoft Office PowerPoint</Application>
  <PresentationFormat>Custom</PresentationFormat>
  <Paragraphs>616</Paragraphs>
  <Slides>51</Slides>
  <Notes>39</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vt:lpstr>
      <vt:lpstr>Courier New</vt:lpstr>
      <vt:lpstr>Helvetica</vt:lpstr>
      <vt:lpstr>Helvetica Light</vt:lpstr>
      <vt:lpstr>Helvetica Neue</vt:lpstr>
      <vt:lpstr>Helvetica Neue Light</vt:lpstr>
      <vt:lpstr>Helvetica Neue Medium</vt:lpstr>
      <vt:lpstr>Verdana</vt:lpstr>
      <vt:lpstr>21_BasicWhite</vt:lpstr>
      <vt:lpstr>CS 4530 Software Engineering</vt:lpstr>
      <vt:lpstr>Learning Objectives for this Lesson</vt:lpstr>
      <vt:lpstr>What is a distributed system?</vt:lpstr>
      <vt:lpstr>Distributed Systems Goals</vt:lpstr>
      <vt:lpstr>Example: Domain Name System (DNS)</vt:lpstr>
      <vt:lpstr>Example: Domain Name System (DNS)</vt:lpstr>
      <vt:lpstr>Domain Name System</vt:lpstr>
      <vt:lpstr>Domain Name System</vt:lpstr>
      <vt:lpstr>Domain Name System</vt:lpstr>
      <vt:lpstr>Domain Name System</vt:lpstr>
      <vt:lpstr>DNS as a distributed system</vt:lpstr>
      <vt:lpstr>Distributed Systems Goals</vt:lpstr>
      <vt:lpstr>Distributed Systems Scale “Horizontally”</vt:lpstr>
      <vt:lpstr>Distributed Systems Goals</vt:lpstr>
      <vt:lpstr>Improve Throughput With Concurrency</vt:lpstr>
      <vt:lpstr>Distributed Systems Goals</vt:lpstr>
      <vt:lpstr>Latency: Delay in Receiving a Response</vt:lpstr>
      <vt:lpstr>Improving Latency with Distributed Systems</vt:lpstr>
      <vt:lpstr>Networks Introduce Significant Latency</vt:lpstr>
      <vt:lpstr>Distributed Systems Goals</vt:lpstr>
      <vt:lpstr>Distributed Systems Challenges: Availability</vt:lpstr>
      <vt:lpstr>Distributed Systems Goals</vt:lpstr>
      <vt:lpstr>Distributed Systems Challenges: Performance, Availability</vt:lpstr>
      <vt:lpstr>Challenge: Distributed Systems Rely on Networks</vt:lpstr>
      <vt:lpstr>More challenges:</vt:lpstr>
      <vt:lpstr>And still more challenges</vt:lpstr>
      <vt:lpstr>System Design Follows Requirements</vt:lpstr>
      <vt:lpstr>Preliminary Design: How to organize data in the system?</vt:lpstr>
      <vt:lpstr>How to organize DNS</vt:lpstr>
      <vt:lpstr>How to organize DNS</vt:lpstr>
      <vt:lpstr>Recurring Solution #1: Partitioning</vt:lpstr>
      <vt:lpstr>Recurring Solution #1: Partitioning</vt:lpstr>
      <vt:lpstr>Partitioning DNS</vt:lpstr>
      <vt:lpstr>DNS: Example</vt:lpstr>
      <vt:lpstr>How to deal with volume?</vt:lpstr>
      <vt:lpstr>Recurring Solution #2: Replication</vt:lpstr>
      <vt:lpstr>Recurring Solution #2: Replication</vt:lpstr>
      <vt:lpstr>Recurring Solution #2: Replication</vt:lpstr>
      <vt:lpstr>Replication in DNS – Root Servers</vt:lpstr>
      <vt:lpstr>There is replication even within the root servers</vt:lpstr>
      <vt:lpstr>Partitioning + Replication</vt:lpstr>
      <vt:lpstr>Replication Problem: Consistency</vt:lpstr>
      <vt:lpstr>Sequential Consistency</vt:lpstr>
      <vt:lpstr>Availability</vt:lpstr>
      <vt:lpstr>Consistent + Available</vt:lpstr>
      <vt:lpstr>What if the network fails?</vt:lpstr>
      <vt:lpstr>Shared Fate</vt:lpstr>
      <vt:lpstr>CAP Theorem: Consistency or Availability</vt:lpstr>
      <vt:lpstr>DNS uses a relaxed consistency model</vt:lpstr>
      <vt:lpstr>Distributed Software Engineering Abstractions</vt:lpstr>
      <vt:lpstr>Review: Learning Objectives for this Lesson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Software Engineering</dc:title>
  <cp:lastModifiedBy>Mitchell Wand</cp:lastModifiedBy>
  <cp:revision>3</cp:revision>
  <dcterms:modified xsi:type="dcterms:W3CDTF">2022-10-06T01:30:28Z</dcterms:modified>
</cp:coreProperties>
</file>